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53" r:id="rId2"/>
    <p:sldId id="361" r:id="rId3"/>
    <p:sldId id="337" r:id="rId4"/>
    <p:sldId id="331" r:id="rId5"/>
    <p:sldId id="364" r:id="rId6"/>
    <p:sldId id="355" r:id="rId7"/>
    <p:sldId id="365" r:id="rId8"/>
    <p:sldId id="356" r:id="rId9"/>
    <p:sldId id="360" r:id="rId10"/>
  </p:sldIdLst>
  <p:sldSz cx="9144000" cy="5143500" type="screen16x9"/>
  <p:notesSz cx="9296400" cy="14770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38089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76179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14268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52357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1904467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285362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2666253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047146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0C94460-EEEF-4B27-B71B-4E66BF022442}">
          <p14:sldIdLst>
            <p14:sldId id="353"/>
            <p14:sldId id="361"/>
            <p14:sldId id="337"/>
            <p14:sldId id="331"/>
            <p14:sldId id="364"/>
            <p14:sldId id="355"/>
            <p14:sldId id="365"/>
            <p14:sldId id="356"/>
            <p14:sldId id="360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4652">
          <p15:clr>
            <a:srgbClr val="A4A3A4"/>
          </p15:clr>
        </p15:guide>
        <p15:guide id="2" pos="29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AAAA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75" autoAdjust="0"/>
    <p:restoredTop sz="88462" autoAdjust="0"/>
  </p:normalViewPr>
  <p:slideViewPr>
    <p:cSldViewPr snapToGrid="0">
      <p:cViewPr varScale="1">
        <p:scale>
          <a:sx n="139" d="100"/>
          <a:sy n="139" d="100"/>
        </p:scale>
        <p:origin x="-966" y="-102"/>
      </p:cViewPr>
      <p:guideLst>
        <p:guide orient="horz" pos="1620"/>
        <p:guide pos="2878"/>
      </p:guideLst>
    </p:cSldViewPr>
  </p:slideViewPr>
  <p:outlineViewPr>
    <p:cViewPr>
      <p:scale>
        <a:sx n="33" d="100"/>
        <a:sy n="33" d="100"/>
      </p:scale>
      <p:origin x="0" y="17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4152" y="-106"/>
      </p:cViewPr>
      <p:guideLst>
        <p:guide orient="horz" pos="4652"/>
        <p:guide pos="29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6329" y="2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4030071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6329" y="14030071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8D56EAE8-38CB-4EE5-8A34-F5F49B68F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07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6329" y="2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274638" y="1108075"/>
            <a:ext cx="9845676" cy="55387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9854" y="7016308"/>
            <a:ext cx="7436693" cy="6645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4030071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6329" y="14030071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BED2394B-E06C-4DC9-BCC2-551C3DED9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35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38089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76179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14268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52357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1904467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85362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66253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47146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Some of these are things we’ve done at Texas Instruments and will upstream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D2394B-E06C-4DC9-BCC2-551C3DED9AA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995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b="1" dirty="0" smtClean="0"/>
              <a:t>Trade-offs</a:t>
            </a:r>
          </a:p>
          <a:p>
            <a:pPr lvl="1"/>
            <a:r>
              <a:rPr lang="en-US" sz="1400" dirty="0" smtClean="0"/>
              <a:t>Counter merging has to be done offline using </a:t>
            </a:r>
            <a:r>
              <a:rPr lang="en-US" sz="1400" dirty="0" err="1" smtClean="0"/>
              <a:t>llvm-profdata</a:t>
            </a:r>
            <a:endParaRPr lang="en-US" sz="1400" dirty="0" smtClean="0"/>
          </a:p>
          <a:p>
            <a:pPr lvl="1"/>
            <a:r>
              <a:rPr lang="en-US" sz="1400" dirty="0" smtClean="0"/>
              <a:t>Raw profile counters have to be downloaded </a:t>
            </a:r>
            <a:r>
              <a:rPr lang="en-US" sz="1400" i="1" dirty="0" smtClean="0"/>
              <a:t>before</a:t>
            </a:r>
            <a:r>
              <a:rPr lang="en-US" sz="1400" dirty="0" smtClean="0"/>
              <a:t> they can be indexed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D2394B-E06C-4DC9-BCC2-551C3DED9AA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63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</a:t>
            </a:r>
            <a:r>
              <a:rPr lang="en-US" sz="10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embedded targets don't have all the OS APIs that are required for the full runtime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D2394B-E06C-4DC9-BCC2-551C3DED9AA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226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Trade-offs</a:t>
            </a:r>
          </a:p>
          <a:p>
            <a:pPr lvl="1"/>
            <a:r>
              <a:rPr lang="en-US" dirty="0" smtClean="0"/>
              <a:t>We lose the ability to read in profile data for PGO</a:t>
            </a:r>
          </a:p>
          <a:p>
            <a:pPr lvl="2"/>
            <a:r>
              <a:rPr lang="en-US" dirty="0" smtClean="0"/>
              <a:t>Not required for code coverage</a:t>
            </a:r>
          </a:p>
          <a:p>
            <a:pPr lvl="1"/>
            <a:r>
              <a:rPr lang="en-US" dirty="0" smtClean="0"/>
              <a:t>The utility of runtime support is limited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D2394B-E06C-4DC9-BCC2-551C3DED9AA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226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b="0" dirty="0" smtClean="0"/>
              <a:t>Note: We haven’t done</a:t>
            </a:r>
            <a:r>
              <a:rPr lang="en-US" sz="1600" b="0" baseline="0" dirty="0" smtClean="0"/>
              <a:t> this yet at Texas Instruments</a:t>
            </a:r>
            <a:endParaRPr lang="en-US" sz="1600" b="0" dirty="0" smtClean="0"/>
          </a:p>
          <a:p>
            <a:r>
              <a:rPr lang="en-US" sz="1600" b="1" dirty="0" smtClean="0"/>
              <a:t>Trade-offs</a:t>
            </a:r>
          </a:p>
          <a:p>
            <a:pPr lvl="1"/>
            <a:r>
              <a:rPr lang="en-US" sz="1400" dirty="0" smtClean="0"/>
              <a:t>Counter overflow more possible, which has pronounced impact on counter expressions</a:t>
            </a:r>
          </a:p>
          <a:p>
            <a:pPr lvl="1"/>
            <a:r>
              <a:rPr lang="en-US" sz="1400" dirty="0" smtClean="0"/>
              <a:t>Probably OK if you only care about execution hits and not about counter accuracy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D2394B-E06C-4DC9-BCC2-551C3DED9AA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91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2DD158AE-82CC-924D-B2D9-111EE21E38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E7816-A48B-4805-9A47-CE865F4F10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-6263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628324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7"/>
          </a:xfrm>
        </p:spPr>
        <p:txBody>
          <a:bodyPr anchor="t"/>
          <a:lstStyle>
            <a:lvl1pPr algn="l">
              <a:defRPr sz="3300" b="1" cap="all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700"/>
            </a:lvl1pPr>
            <a:lvl2pPr marL="380895" indent="0">
              <a:buNone/>
              <a:defRPr sz="1500"/>
            </a:lvl2pPr>
            <a:lvl3pPr marL="761790" indent="0">
              <a:buNone/>
              <a:defRPr sz="1300"/>
            </a:lvl3pPr>
            <a:lvl4pPr marL="1142683" indent="0">
              <a:buNone/>
              <a:defRPr sz="1200"/>
            </a:lvl4pPr>
            <a:lvl5pPr marL="1523573" indent="0">
              <a:buNone/>
              <a:defRPr sz="1200"/>
            </a:lvl5pPr>
            <a:lvl6pPr marL="1904467" indent="0">
              <a:buNone/>
              <a:defRPr sz="1200"/>
            </a:lvl6pPr>
            <a:lvl7pPr marL="2285362" indent="0">
              <a:buNone/>
              <a:defRPr sz="1200"/>
            </a:lvl7pPr>
            <a:lvl8pPr marL="2666253" indent="0">
              <a:buNone/>
              <a:defRPr sz="1200"/>
            </a:lvl8pPr>
            <a:lvl9pPr marL="3047146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38925" y="4537472"/>
            <a:ext cx="2133600" cy="15478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118DC-F0C3-4C61-9EEA-2C495CD04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889398"/>
            <a:ext cx="4157663" cy="35194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889398"/>
            <a:ext cx="4157662" cy="35194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548F6-AAA9-4A8D-A869-511B3DFE3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895" indent="0">
              <a:buNone/>
              <a:defRPr sz="1700" b="1"/>
            </a:lvl2pPr>
            <a:lvl3pPr marL="761790" indent="0">
              <a:buNone/>
              <a:defRPr sz="1500" b="1"/>
            </a:lvl3pPr>
            <a:lvl4pPr marL="1142683" indent="0">
              <a:buNone/>
              <a:defRPr sz="1300" b="1"/>
            </a:lvl4pPr>
            <a:lvl5pPr marL="1523573" indent="0">
              <a:buNone/>
              <a:defRPr sz="1300" b="1"/>
            </a:lvl5pPr>
            <a:lvl6pPr marL="1904467" indent="0">
              <a:buNone/>
              <a:defRPr sz="1300" b="1"/>
            </a:lvl6pPr>
            <a:lvl7pPr marL="2285362" indent="0">
              <a:buNone/>
              <a:defRPr sz="1300" b="1"/>
            </a:lvl7pPr>
            <a:lvl8pPr marL="2666253" indent="0">
              <a:buNone/>
              <a:defRPr sz="1300" b="1"/>
            </a:lvl8pPr>
            <a:lvl9pPr marL="3047146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895" indent="0">
              <a:buNone/>
              <a:defRPr sz="1700" b="1"/>
            </a:lvl2pPr>
            <a:lvl3pPr marL="761790" indent="0">
              <a:buNone/>
              <a:defRPr sz="1500" b="1"/>
            </a:lvl3pPr>
            <a:lvl4pPr marL="1142683" indent="0">
              <a:buNone/>
              <a:defRPr sz="1300" b="1"/>
            </a:lvl4pPr>
            <a:lvl5pPr marL="1523573" indent="0">
              <a:buNone/>
              <a:defRPr sz="1300" b="1"/>
            </a:lvl5pPr>
            <a:lvl6pPr marL="1904467" indent="0">
              <a:buNone/>
              <a:defRPr sz="1300" b="1"/>
            </a:lvl6pPr>
            <a:lvl7pPr marL="2285362" indent="0">
              <a:buNone/>
              <a:defRPr sz="1300" b="1"/>
            </a:lvl7pPr>
            <a:lvl8pPr marL="2666253" indent="0">
              <a:buNone/>
              <a:defRPr sz="1300" b="1"/>
            </a:lvl8pPr>
            <a:lvl9pPr marL="3047146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7"/>
            <a:ext cx="4041775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C35C9-3222-4444-B33E-8AB075BE8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52F08-588C-488E-A5AB-DF69250DE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30B41-3034-4777-B6DE-71856D985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8"/>
          </a:xfrm>
        </p:spPr>
        <p:txBody>
          <a:bodyPr anchor="b"/>
          <a:lstStyle>
            <a:lvl1pPr algn="l">
              <a:defRPr sz="27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8298"/>
          </a:xfrm>
        </p:spPr>
        <p:txBody>
          <a:bodyPr/>
          <a:lstStyle>
            <a:lvl1pPr marL="0" indent="0">
              <a:buNone/>
              <a:defRPr sz="1700"/>
            </a:lvl1pPr>
            <a:lvl2pPr marL="380895" indent="0">
              <a:buNone/>
              <a:defRPr sz="1000"/>
            </a:lvl2pPr>
            <a:lvl3pPr marL="761790" indent="0">
              <a:buNone/>
              <a:defRPr sz="800"/>
            </a:lvl3pPr>
            <a:lvl4pPr marL="1142683" indent="0">
              <a:buNone/>
              <a:defRPr sz="700"/>
            </a:lvl4pPr>
            <a:lvl5pPr marL="1523573" indent="0">
              <a:buNone/>
              <a:defRPr sz="700"/>
            </a:lvl5pPr>
            <a:lvl6pPr marL="1904467" indent="0">
              <a:buNone/>
              <a:defRPr sz="700"/>
            </a:lvl6pPr>
            <a:lvl7pPr marL="2285362" indent="0">
              <a:buNone/>
              <a:defRPr sz="700"/>
            </a:lvl7pPr>
            <a:lvl8pPr marL="2666253" indent="0">
              <a:buNone/>
              <a:defRPr sz="700"/>
            </a:lvl8pPr>
            <a:lvl9pPr marL="3047146" indent="0">
              <a:buNone/>
              <a:defRPr sz="7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97EEC-B5BC-42C5-B73F-31CC660D4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3"/>
          </a:xfrm>
        </p:spPr>
        <p:txBody>
          <a:bodyPr anchor="b"/>
          <a:lstStyle>
            <a:lvl1pPr algn="l">
              <a:defRPr sz="23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2700"/>
            </a:lvl1pPr>
            <a:lvl2pPr marL="380895" indent="0">
              <a:buNone/>
              <a:defRPr sz="2300"/>
            </a:lvl2pPr>
            <a:lvl3pPr marL="761790" indent="0">
              <a:buNone/>
              <a:defRPr sz="2000"/>
            </a:lvl3pPr>
            <a:lvl4pPr marL="1142683" indent="0">
              <a:buNone/>
              <a:defRPr sz="1700"/>
            </a:lvl4pPr>
            <a:lvl5pPr marL="1523573" indent="0">
              <a:buNone/>
              <a:defRPr sz="1700"/>
            </a:lvl5pPr>
            <a:lvl6pPr marL="1904467" indent="0">
              <a:buNone/>
              <a:defRPr sz="1700"/>
            </a:lvl6pPr>
            <a:lvl7pPr marL="2285362" indent="0">
              <a:buNone/>
              <a:defRPr sz="1700"/>
            </a:lvl7pPr>
            <a:lvl8pPr marL="2666253" indent="0">
              <a:buNone/>
              <a:defRPr sz="1700"/>
            </a:lvl8pPr>
            <a:lvl9pPr marL="3047146" indent="0">
              <a:buNone/>
              <a:defRPr sz="17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Aft>
                <a:spcPct val="0"/>
              </a:spcAft>
              <a:buNone/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895" indent="0">
              <a:buNone/>
              <a:defRPr sz="1000"/>
            </a:lvl2pPr>
            <a:lvl3pPr marL="761790" indent="0">
              <a:buNone/>
              <a:defRPr sz="800"/>
            </a:lvl3pPr>
            <a:lvl4pPr marL="1142683" indent="0">
              <a:buNone/>
              <a:defRPr sz="700"/>
            </a:lvl4pPr>
            <a:lvl5pPr marL="1523573" indent="0">
              <a:buNone/>
              <a:defRPr sz="700"/>
            </a:lvl5pPr>
            <a:lvl6pPr marL="1904467" indent="0">
              <a:buNone/>
              <a:defRPr sz="700"/>
            </a:lvl6pPr>
            <a:lvl7pPr marL="2285362" indent="0">
              <a:buNone/>
              <a:defRPr sz="700"/>
            </a:lvl7pPr>
            <a:lvl8pPr marL="2666253" indent="0">
              <a:buNone/>
              <a:defRPr sz="700"/>
            </a:lvl8pPr>
            <a:lvl9pPr marL="3047146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5F34B-1C25-4090-A4A7-9CEE84F43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E2BCE-81FD-49AD-8F3F-8C803C0A8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107157"/>
            <a:ext cx="2141537" cy="430172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07157"/>
            <a:ext cx="6275388" cy="430172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3E699-3BC5-4E82-A48B-54CC42B0E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A23CF-AA30-4A18-B744-605C3E9DB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D9AC919B-4D01-4240-BDFD-860B66B017A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E7816-A48B-4805-9A47-CE865F4F10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-6263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Text Box 31"/>
          <p:cNvSpPr txBox="1">
            <a:spLocks noChangeArrowheads="1"/>
          </p:cNvSpPr>
          <p:nvPr userDrawn="1"/>
        </p:nvSpPr>
        <p:spPr bwMode="auto">
          <a:xfrm>
            <a:off x="334013" y="4511183"/>
            <a:ext cx="2111375" cy="18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6179" tIns="38088" rIns="76179" bIns="38088">
            <a:spAutoFit/>
          </a:bodyPr>
          <a:lstStyle/>
          <a:p>
            <a:pPr marL="0" marR="0" indent="0" algn="l" defTabSz="76179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dirty="0"/>
              <a:t>TI Confidential – NDA</a:t>
            </a:r>
            <a:r>
              <a:rPr lang="en-US" sz="700" baseline="0" dirty="0"/>
              <a:t> Restrictions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1041952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3F557F9C-1201-3A47-8D2D-7E98BF45F03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E7816-A48B-4805-9A47-CE865F4F10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-6263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Box 31"/>
          <p:cNvSpPr txBox="1">
            <a:spLocks noChangeArrowheads="1"/>
          </p:cNvSpPr>
          <p:nvPr userDrawn="1"/>
        </p:nvSpPr>
        <p:spPr bwMode="auto">
          <a:xfrm>
            <a:off x="334013" y="4511183"/>
            <a:ext cx="2111375" cy="18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6179" tIns="38088" rIns="76179" bIns="38088">
            <a:spAutoFit/>
          </a:bodyPr>
          <a:lstStyle/>
          <a:p>
            <a:pPr marL="0" marR="0" indent="0" algn="l" defTabSz="76179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dirty="0"/>
              <a:t>TI Confidential – NDA</a:t>
            </a:r>
            <a:r>
              <a:rPr lang="en-US" sz="700" baseline="0" dirty="0"/>
              <a:t> Restrictions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704014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BC35851-DCE0-F247-A73D-CE5DAF7E1A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E7816-A48B-4805-9A47-CE865F4F10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-6263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Text Box 31"/>
          <p:cNvSpPr txBox="1">
            <a:spLocks noChangeArrowheads="1"/>
          </p:cNvSpPr>
          <p:nvPr userDrawn="1"/>
        </p:nvSpPr>
        <p:spPr bwMode="auto">
          <a:xfrm>
            <a:off x="334013" y="4511183"/>
            <a:ext cx="2111375" cy="18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6179" tIns="38088" rIns="76179" bIns="38088">
            <a:spAutoFit/>
          </a:bodyPr>
          <a:lstStyle/>
          <a:p>
            <a:pPr marL="0" marR="0" indent="0" algn="l" defTabSz="76179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dirty="0"/>
              <a:t>TI Confidential – NDA</a:t>
            </a:r>
            <a:r>
              <a:rPr lang="en-US" sz="700" baseline="0" dirty="0"/>
              <a:t> Restrictions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79572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A86DE67D-74D6-E24F-A53E-44A9C5B7527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E7816-A48B-4805-9A47-CE865F4F10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-6263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Text Box 31"/>
          <p:cNvSpPr txBox="1">
            <a:spLocks noChangeArrowheads="1"/>
          </p:cNvSpPr>
          <p:nvPr userDrawn="1"/>
        </p:nvSpPr>
        <p:spPr bwMode="auto">
          <a:xfrm>
            <a:off x="334013" y="4511183"/>
            <a:ext cx="2111375" cy="18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6179" tIns="38088" rIns="76179" bIns="38088">
            <a:spAutoFit/>
          </a:bodyPr>
          <a:lstStyle/>
          <a:p>
            <a:pPr marL="0" marR="0" indent="0" algn="l" defTabSz="76179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dirty="0"/>
              <a:t>TI Confidential – NDA</a:t>
            </a:r>
            <a:r>
              <a:rPr lang="en-US" sz="700" baseline="0" dirty="0"/>
              <a:t> Restrictions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2987069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1F552890-0675-5942-BD45-247DCD612F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264" y="86"/>
            <a:ext cx="9166479" cy="5143413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5571E-02C7-4909-A943-092A83DD34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-12526" y="4706938"/>
            <a:ext cx="8826500" cy="388620"/>
            <a:chOff x="0" y="6321425"/>
            <a:chExt cx="10591800" cy="46634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18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Text Box 31"/>
          <p:cNvSpPr txBox="1">
            <a:spLocks noChangeArrowheads="1"/>
          </p:cNvSpPr>
          <p:nvPr userDrawn="1"/>
        </p:nvSpPr>
        <p:spPr bwMode="auto">
          <a:xfrm>
            <a:off x="334013" y="4511183"/>
            <a:ext cx="2111375" cy="18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6179" tIns="38088" rIns="76179" bIns="38088">
            <a:spAutoFit/>
          </a:bodyPr>
          <a:lstStyle/>
          <a:p>
            <a:pPr marL="0" marR="0" indent="0" algn="l" defTabSz="76179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dirty="0"/>
              <a:t>TI Confidential – NDA</a:t>
            </a:r>
            <a:r>
              <a:rPr lang="en-US" sz="700" baseline="0" dirty="0"/>
              <a:t> Restrictions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32702727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6B06B6E4-36B5-2A4D-8795-84CABEE4FA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C7E7816-A48B-4805-9A47-CE865F4F101F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-6263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Text Box 31"/>
          <p:cNvSpPr txBox="1">
            <a:spLocks noChangeArrowheads="1"/>
          </p:cNvSpPr>
          <p:nvPr userDrawn="1"/>
        </p:nvSpPr>
        <p:spPr bwMode="auto">
          <a:xfrm>
            <a:off x="334013" y="4511183"/>
            <a:ext cx="2111375" cy="18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6179" tIns="38088" rIns="76179" bIns="38088">
            <a:spAutoFit/>
          </a:bodyPr>
          <a:lstStyle/>
          <a:p>
            <a:pPr marL="0" marR="0" indent="0" algn="l" defTabSz="76179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dirty="0"/>
              <a:t>TI Confidential – NDA</a:t>
            </a:r>
            <a:r>
              <a:rPr lang="en-US" sz="700" baseline="0" dirty="0"/>
              <a:t> Restrictions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1894745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8" y="786357"/>
            <a:ext cx="8467725" cy="3709449"/>
          </a:xfrm>
        </p:spPr>
        <p:txBody>
          <a:bodyPr/>
          <a:lstStyle>
            <a:lvl1pPr>
              <a:spcBef>
                <a:spcPts val="667"/>
              </a:spcBef>
              <a:defRPr/>
            </a:lvl1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7888F-6AF7-4263-B69D-592D8C33B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3" y="4743450"/>
            <a:ext cx="88042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79" tIns="38088" rIns="76179" bIns="38088"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41910" y="4743450"/>
            <a:ext cx="8740140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79" tIns="38088" rIns="76179" bIns="38088" rtlCol="0" anchor="ctr"/>
          <a:lstStyle/>
          <a:p>
            <a:pPr algn="ctr"/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07163"/>
            <a:ext cx="8458200" cy="61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8" y="794149"/>
            <a:ext cx="8467725" cy="37016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4537472"/>
            <a:ext cx="2133600" cy="154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r">
              <a:defRPr sz="700"/>
            </a:lvl1pPr>
          </a:lstStyle>
          <a:p>
            <a:pPr>
              <a:defRPr/>
            </a:pPr>
            <a:fld id="{B6C70261-DCF8-4A97-9502-E8EEF2364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19" r:id="rId2"/>
    <p:sldLayoutId id="2147483725" r:id="rId3"/>
    <p:sldLayoutId id="2147483726" r:id="rId4"/>
    <p:sldLayoutId id="2147483728" r:id="rId5"/>
    <p:sldLayoutId id="2147483729" r:id="rId6"/>
    <p:sldLayoutId id="2147483730" r:id="rId7"/>
    <p:sldLayoutId id="2147483731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717" r:id="rId17"/>
    <p:sldLayoutId id="2147483718" r:id="rId18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5pPr>
      <a:lvl6pPr marL="380895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6pPr>
      <a:lvl7pPr marL="761790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7pPr>
      <a:lvl8pPr marL="1142683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8pPr>
      <a:lvl9pPr marL="1523573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9pPr>
    </p:titleStyle>
    <p:bodyStyle>
      <a:lvl1pPr marL="189124" indent="-189124" algn="l" rtl="0" eaLnBrk="0" fontAlgn="base" hangingPunct="0">
        <a:spcBef>
          <a:spcPts val="667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78763" indent="-194416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711530" indent="-137548" algn="l" rtl="0" eaLnBrk="0" fontAlgn="base" hangingPunct="0">
        <a:spcBef>
          <a:spcPct val="15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001168" indent="-194416" algn="l" rtl="0" eaLnBrk="0" fontAlgn="base" hangingPunct="0">
        <a:spcBef>
          <a:spcPct val="5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240546" indent="-144163" algn="l" rtl="0" eaLnBrk="0" fontAlgn="base" hangingPunct="0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1621441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002336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2383230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2764124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895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790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68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57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467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362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25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146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Source-based Code Coverage</a:t>
            </a:r>
            <a:br>
              <a:rPr lang="en-US" sz="3200" dirty="0"/>
            </a:br>
            <a:r>
              <a:rPr lang="en-US" sz="3200" dirty="0"/>
              <a:t>for Embedded Use Cases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Alan Phipps, Texas Instruments</a:t>
            </a:r>
          </a:p>
          <a:p>
            <a:r>
              <a:rPr lang="en-US" dirty="0"/>
              <a:t>Cody Addison, </a:t>
            </a:r>
            <a:r>
              <a:rPr lang="en-US" dirty="0" err="1" smtClean="0"/>
              <a:t>Nvidia</a:t>
            </a:r>
            <a:endParaRPr lang="en-US" dirty="0"/>
          </a:p>
          <a:p>
            <a:endParaRPr lang="en-US" dirty="0"/>
          </a:p>
          <a:p>
            <a:r>
              <a:rPr lang="en-US" dirty="0"/>
              <a:t>2020 LLVM Developers’ Meeting, October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BA23CF-AA30-4A18-B744-605C3E9DBF0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7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5099AC-F1B0-7A4B-93D3-3F7699150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Code Coverage?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07F124C-3C3D-7F45-8D78-40E6650CD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379" y="786355"/>
            <a:ext cx="4444877" cy="3848398"/>
          </a:xfrm>
        </p:spPr>
        <p:txBody>
          <a:bodyPr/>
          <a:lstStyle/>
          <a:p>
            <a:r>
              <a:rPr lang="en-US" sz="1600" dirty="0" smtClean="0"/>
              <a:t>A measurement for how thoroughly code has been executed during testing</a:t>
            </a:r>
          </a:p>
          <a:p>
            <a:pPr lvl="1"/>
            <a:r>
              <a:rPr lang="en-US" sz="1400" dirty="0"/>
              <a:t>A</a:t>
            </a:r>
            <a:r>
              <a:rPr lang="en-US" sz="1400" dirty="0" smtClean="0"/>
              <a:t>ll sections of code have an associated test</a:t>
            </a:r>
          </a:p>
          <a:p>
            <a:pPr lvl="1"/>
            <a:r>
              <a:rPr lang="en-US" sz="1400" dirty="0" smtClean="0"/>
              <a:t>Un-executed code may be at higher risk of having lurking bugs</a:t>
            </a:r>
          </a:p>
          <a:p>
            <a:pPr lvl="1"/>
            <a:endParaRPr lang="en-US" sz="700" dirty="0" smtClean="0"/>
          </a:p>
          <a:p>
            <a:pPr lvl="1"/>
            <a:endParaRPr lang="en-US" sz="70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348914E-2FE3-2C43-AF0C-EC4771199B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1026" name="Picture 2" descr="C:\Users\a0216276\Desktop\LLVMDev\TechTalk\llvm_repo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2628646"/>
            <a:ext cx="7219950" cy="197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4686300" y="1368938"/>
            <a:ext cx="4333875" cy="1466672"/>
            <a:chOff x="4575751" y="1010006"/>
            <a:chExt cx="4333875" cy="1466672"/>
          </a:xfrm>
        </p:grpSpPr>
        <p:pic>
          <p:nvPicPr>
            <p:cNvPr id="12" name="Picture 3" descr="C:\Users\a0216276\Desktop\LLVMDev\TechTalk\llvmhtml_br1_0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85277" y="1010006"/>
              <a:ext cx="4200525" cy="142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4" descr="C:\Users\a0216276\Desktop\LLVMDev\TechTalk\llvmhtml_br1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5751" y="1162228"/>
              <a:ext cx="4333875" cy="1314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02434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FCF97D-FC91-AE4B-905A-5EF7F031D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Challenge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89DC37B-8BFD-934D-AB5E-BF64C3AB4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378" y="786357"/>
            <a:ext cx="6458361" cy="3709449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Embedded devices usually have tight memory requirements</a:t>
            </a:r>
          </a:p>
          <a:p>
            <a:endParaRPr lang="en-US" dirty="0" smtClean="0"/>
          </a:p>
          <a:p>
            <a:r>
              <a:rPr lang="en-US" dirty="0" smtClean="0"/>
              <a:t>LLVM Source-based Code Coverage has large size requirements</a:t>
            </a:r>
          </a:p>
          <a:p>
            <a:pPr lvl="1"/>
            <a:r>
              <a:rPr lang="en-US" dirty="0" smtClean="0"/>
              <a:t>Additional instructions added to instrument your code</a:t>
            </a:r>
          </a:p>
          <a:p>
            <a:pPr lvl="1"/>
            <a:r>
              <a:rPr lang="en-US" dirty="0"/>
              <a:t>Additional runtime </a:t>
            </a:r>
            <a:r>
              <a:rPr lang="en-US" dirty="0" smtClean="0"/>
              <a:t>code to control profile data merging</a:t>
            </a:r>
            <a:endParaRPr lang="en-US" dirty="0" smtClean="0"/>
          </a:p>
          <a:p>
            <a:pPr lvl="2"/>
            <a:r>
              <a:rPr lang="en-US" sz="1400" dirty="0" smtClean="0"/>
              <a:t>This includes counter merging and profile data input and output</a:t>
            </a:r>
          </a:p>
          <a:p>
            <a:pPr lvl="1"/>
            <a:r>
              <a:rPr lang="en-US" dirty="0" smtClean="0"/>
              <a:t>Additional data sections to track counters and coverage data</a:t>
            </a:r>
          </a:p>
          <a:p>
            <a:endParaRPr lang="en-US" sz="2000" dirty="0"/>
          </a:p>
          <a:p>
            <a:r>
              <a:rPr lang="en-US" dirty="0" smtClean="0"/>
              <a:t>There ARE things we can do to reduce the size!</a:t>
            </a:r>
          </a:p>
          <a:p>
            <a:endParaRPr lang="en-US" sz="120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25FE2EB-7786-E042-9C80-89B37BC16B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6930886" y="987286"/>
            <a:ext cx="1225826" cy="1258958"/>
            <a:chOff x="6930886" y="987286"/>
            <a:chExt cx="1225826" cy="1258958"/>
          </a:xfrm>
        </p:grpSpPr>
        <p:sp>
          <p:nvSpPr>
            <p:cNvPr id="5" name="Rectangle 4"/>
            <p:cNvSpPr/>
            <p:nvPr/>
          </p:nvSpPr>
          <p:spPr>
            <a:xfrm>
              <a:off x="6930886" y="987286"/>
              <a:ext cx="1225826" cy="1258958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950940" y="987286"/>
              <a:ext cx="83067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Memory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017026" y="1293334"/>
              <a:ext cx="736099" cy="369332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Code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017026" y="1742661"/>
              <a:ext cx="736099" cy="369332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none" rtlCol="0">
              <a:noAutofit/>
            </a:bodyPr>
            <a:lstStyle/>
            <a:p>
              <a:r>
                <a:rPr lang="en-US" dirty="0" smtClean="0"/>
                <a:t>Data</a:t>
              </a:r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6940435" y="2551042"/>
            <a:ext cx="1225826" cy="1258958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60489" y="2551042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Memory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026575" y="2857089"/>
            <a:ext cx="1037373" cy="588476"/>
          </a:xfrm>
          <a:prstGeom prst="rect">
            <a:avLst/>
          </a:prstGeom>
          <a:solidFill>
            <a:schemeClr val="bg2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029207" y="3505199"/>
            <a:ext cx="1034741" cy="556592"/>
          </a:xfrm>
          <a:prstGeom prst="rect">
            <a:avLst/>
          </a:prstGeom>
          <a:solidFill>
            <a:schemeClr val="bg2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16" name="Curved Left Arrow 15"/>
          <p:cNvSpPr/>
          <p:nvPr/>
        </p:nvSpPr>
        <p:spPr>
          <a:xfrm>
            <a:off x="8421756" y="1927327"/>
            <a:ext cx="536714" cy="108941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418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  <p:bldP spid="12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5099AC-F1B0-7A4B-93D3-3F7699150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Must all </a:t>
            </a:r>
            <a:r>
              <a:rPr lang="en-US" dirty="0" smtClean="0"/>
              <a:t>data </a:t>
            </a:r>
            <a:r>
              <a:rPr lang="en-US" dirty="0" smtClean="0"/>
              <a:t>sections be in memory?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07F124C-3C3D-7F45-8D78-40E6650CD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377" y="786357"/>
            <a:ext cx="7634965" cy="3850957"/>
          </a:xfrm>
        </p:spPr>
        <p:txBody>
          <a:bodyPr/>
          <a:lstStyle/>
          <a:p>
            <a:endParaRPr lang="en-US" sz="1600" dirty="0" smtClean="0"/>
          </a:p>
          <a:p>
            <a:r>
              <a:rPr lang="en-US" sz="1600" dirty="0" smtClean="0"/>
              <a:t>No!</a:t>
            </a:r>
          </a:p>
          <a:p>
            <a:endParaRPr lang="en-US" sz="800" dirty="0" smtClean="0"/>
          </a:p>
          <a:p>
            <a:endParaRPr lang="en-US" sz="800" dirty="0" smtClean="0"/>
          </a:p>
          <a:p>
            <a:r>
              <a:rPr lang="en-US" sz="1600" dirty="0" smtClean="0"/>
              <a:t>Code Coverage relies on several data sections:</a:t>
            </a:r>
          </a:p>
          <a:p>
            <a:pPr lvl="1"/>
            <a:r>
              <a:rPr lang="en-US" sz="1400" dirty="0">
                <a:latin typeface="Consolas" panose="020B0609020204030204" pitchFamily="49" charset="0"/>
              </a:rPr>
              <a:t>__</a:t>
            </a:r>
            <a:r>
              <a:rPr lang="en-US" sz="1400" dirty="0" err="1">
                <a:latin typeface="Consolas" panose="020B0609020204030204" pitchFamily="49" charset="0"/>
              </a:rPr>
              <a:t>llvm_prf_cnts</a:t>
            </a:r>
            <a:r>
              <a:rPr lang="en-US" sz="1400" dirty="0"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latin typeface="Consolas" panose="020B0609020204030204" pitchFamily="49" charset="0"/>
              </a:rPr>
              <a:t> </a:t>
            </a:r>
            <a:r>
              <a:rPr lang="en-US" sz="1400" dirty="0" smtClean="0"/>
              <a:t>: Profile counters, incremented at runtime</a:t>
            </a:r>
          </a:p>
          <a:p>
            <a:pPr lvl="1"/>
            <a:r>
              <a:rPr lang="en-US" sz="1400" dirty="0" smtClean="0">
                <a:latin typeface="Consolas" panose="020B0609020204030204" pitchFamily="49" charset="0"/>
              </a:rPr>
              <a:t>__</a:t>
            </a:r>
            <a:r>
              <a:rPr lang="en-US" sz="1400" dirty="0" err="1" smtClean="0">
                <a:latin typeface="Consolas" panose="020B0609020204030204" pitchFamily="49" charset="0"/>
              </a:rPr>
              <a:t>llvm_covfun</a:t>
            </a:r>
            <a:r>
              <a:rPr lang="en-US" sz="1400" dirty="0" smtClean="0">
                <a:latin typeface="Consolas" panose="020B0609020204030204" pitchFamily="49" charset="0"/>
              </a:rPr>
              <a:t>    </a:t>
            </a:r>
            <a:r>
              <a:rPr lang="en-US" sz="1400" dirty="0" smtClean="0"/>
              <a:t>: Coverage Function Records</a:t>
            </a:r>
          </a:p>
          <a:p>
            <a:pPr lvl="1"/>
            <a:r>
              <a:rPr lang="en-US" sz="1400" dirty="0" smtClean="0">
                <a:latin typeface="Consolas" panose="020B0609020204030204" pitchFamily="49" charset="0"/>
              </a:rPr>
              <a:t>__</a:t>
            </a:r>
            <a:r>
              <a:rPr lang="en-US" sz="1400" dirty="0" err="1" smtClean="0">
                <a:latin typeface="Consolas" panose="020B0609020204030204" pitchFamily="49" charset="0"/>
              </a:rPr>
              <a:t>llvm_covmap</a:t>
            </a:r>
            <a:r>
              <a:rPr lang="en-US" sz="1400" dirty="0" smtClean="0">
                <a:latin typeface="Consolas" panose="020B0609020204030204" pitchFamily="49" charset="0"/>
              </a:rPr>
              <a:t>    </a:t>
            </a:r>
            <a:r>
              <a:rPr lang="en-US" sz="1400" dirty="0" smtClean="0"/>
              <a:t>: Coverage Mapping Data Records</a:t>
            </a:r>
          </a:p>
          <a:p>
            <a:pPr lvl="1"/>
            <a:r>
              <a:rPr lang="en-US" sz="1400" dirty="0" smtClean="0">
                <a:latin typeface="Consolas" panose="020B0609020204030204" pitchFamily="49" charset="0"/>
              </a:rPr>
              <a:t>__</a:t>
            </a:r>
            <a:r>
              <a:rPr lang="en-US" sz="1400" dirty="0" err="1" smtClean="0">
                <a:latin typeface="Consolas" panose="020B0609020204030204" pitchFamily="49" charset="0"/>
              </a:rPr>
              <a:t>llvm_prf_data</a:t>
            </a:r>
            <a:r>
              <a:rPr lang="en-US" sz="1400" dirty="0" smtClean="0">
                <a:latin typeface="Consolas" panose="020B0609020204030204" pitchFamily="49" charset="0"/>
              </a:rPr>
              <a:t>  </a:t>
            </a:r>
            <a:r>
              <a:rPr lang="en-US" sz="1400" dirty="0" smtClean="0"/>
              <a:t>: Profile Data</a:t>
            </a:r>
          </a:p>
          <a:p>
            <a:pPr lvl="1"/>
            <a:r>
              <a:rPr lang="en-US" sz="1400" dirty="0" smtClean="0">
                <a:latin typeface="Consolas" panose="020B0609020204030204" pitchFamily="49" charset="0"/>
              </a:rPr>
              <a:t>__</a:t>
            </a:r>
            <a:r>
              <a:rPr lang="en-US" sz="1400" dirty="0" err="1" smtClean="0">
                <a:latin typeface="Consolas" panose="020B0609020204030204" pitchFamily="49" charset="0"/>
              </a:rPr>
              <a:t>llvm_prf_names</a:t>
            </a:r>
            <a:r>
              <a:rPr lang="en-US" sz="1400" dirty="0">
                <a:latin typeface="Consolas" panose="020B0609020204030204" pitchFamily="49" charset="0"/>
              </a:rPr>
              <a:t> </a:t>
            </a:r>
            <a:r>
              <a:rPr lang="en-US" sz="1400" dirty="0" smtClean="0"/>
              <a:t>: Profile Function names</a:t>
            </a:r>
          </a:p>
          <a:p>
            <a:endParaRPr lang="en-US" sz="80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348914E-2FE3-2C43-AF0C-EC4771199B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5589016" y="2506916"/>
            <a:ext cx="634482" cy="869007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308035" y="2572234"/>
            <a:ext cx="27324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These sections may comprise </a:t>
            </a:r>
            <a:r>
              <a:rPr lang="en-US" sz="1400" b="1" dirty="0" smtClean="0"/>
              <a:t>80%-90% of the data</a:t>
            </a:r>
            <a:r>
              <a:rPr lang="en-US" sz="1400" dirty="0" smtClean="0"/>
              <a:t> but </a:t>
            </a:r>
            <a:r>
              <a:rPr lang="en-US" sz="1400" i="1" dirty="0" smtClean="0"/>
              <a:t>do not require runtime modification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67416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5099AC-F1B0-7A4B-93D3-3F7699150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Must all </a:t>
            </a:r>
            <a:r>
              <a:rPr lang="en-US" dirty="0" smtClean="0"/>
              <a:t>data </a:t>
            </a:r>
            <a:r>
              <a:rPr lang="en-US" dirty="0" smtClean="0"/>
              <a:t>sections be in memory?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07F124C-3C3D-7F45-8D78-40E6650CD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377" y="786357"/>
            <a:ext cx="7634965" cy="3957921"/>
          </a:xfrm>
        </p:spPr>
        <p:txBody>
          <a:bodyPr/>
          <a:lstStyle/>
          <a:p>
            <a:endParaRPr lang="en-US" sz="1600" dirty="0" smtClean="0"/>
          </a:p>
          <a:p>
            <a:r>
              <a:rPr lang="en-US" sz="1600" dirty="0" smtClean="0"/>
              <a:t>No!</a:t>
            </a:r>
          </a:p>
          <a:p>
            <a:endParaRPr lang="en-US" sz="800" dirty="0" smtClean="0"/>
          </a:p>
          <a:p>
            <a:endParaRPr lang="en-US" sz="800" dirty="0" smtClean="0"/>
          </a:p>
          <a:p>
            <a:r>
              <a:rPr lang="en-US" sz="1600" dirty="0" smtClean="0"/>
              <a:t>Code Coverage relies on several data sections:</a:t>
            </a:r>
          </a:p>
          <a:p>
            <a:pPr lvl="1"/>
            <a:r>
              <a:rPr lang="en-US" sz="1400" dirty="0">
                <a:latin typeface="Consolas" panose="020B0609020204030204" pitchFamily="49" charset="0"/>
              </a:rPr>
              <a:t>__</a:t>
            </a:r>
            <a:r>
              <a:rPr lang="en-US" sz="1400" dirty="0" err="1">
                <a:latin typeface="Consolas" panose="020B0609020204030204" pitchFamily="49" charset="0"/>
              </a:rPr>
              <a:t>llvm_prf_cnts</a:t>
            </a:r>
            <a:r>
              <a:rPr lang="en-US" sz="1400" dirty="0"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latin typeface="Consolas" panose="020B0609020204030204" pitchFamily="49" charset="0"/>
              </a:rPr>
              <a:t> </a:t>
            </a:r>
            <a:r>
              <a:rPr lang="en-US" sz="1400" dirty="0" smtClean="0"/>
              <a:t>: Profile counters, incremented at runtime</a:t>
            </a:r>
          </a:p>
          <a:p>
            <a:pPr lvl="1"/>
            <a:r>
              <a:rPr lang="en-US" sz="1400" dirty="0" smtClean="0">
                <a:latin typeface="Consolas" panose="020B0609020204030204" pitchFamily="49" charset="0"/>
              </a:rPr>
              <a:t>__</a:t>
            </a:r>
            <a:r>
              <a:rPr lang="en-US" sz="1400" dirty="0" err="1" smtClean="0">
                <a:latin typeface="Consolas" panose="020B0609020204030204" pitchFamily="49" charset="0"/>
              </a:rPr>
              <a:t>llvm_covfun</a:t>
            </a:r>
            <a:r>
              <a:rPr lang="en-US" sz="1400" dirty="0" smtClean="0">
                <a:latin typeface="Consolas" panose="020B0609020204030204" pitchFamily="49" charset="0"/>
              </a:rPr>
              <a:t>    </a:t>
            </a:r>
            <a:r>
              <a:rPr lang="en-US" sz="1400" dirty="0" smtClean="0"/>
              <a:t>: Coverage Function Records</a:t>
            </a:r>
          </a:p>
          <a:p>
            <a:pPr lvl="1"/>
            <a:r>
              <a:rPr lang="en-US" sz="1400" dirty="0" smtClean="0">
                <a:latin typeface="Consolas" panose="020B0609020204030204" pitchFamily="49" charset="0"/>
              </a:rPr>
              <a:t>__</a:t>
            </a:r>
            <a:r>
              <a:rPr lang="en-US" sz="1400" dirty="0" err="1" smtClean="0">
                <a:latin typeface="Consolas" panose="020B0609020204030204" pitchFamily="49" charset="0"/>
              </a:rPr>
              <a:t>llvm_covmap</a:t>
            </a:r>
            <a:r>
              <a:rPr lang="en-US" sz="1400" dirty="0" smtClean="0">
                <a:latin typeface="Consolas" panose="020B0609020204030204" pitchFamily="49" charset="0"/>
              </a:rPr>
              <a:t>    </a:t>
            </a:r>
            <a:r>
              <a:rPr lang="en-US" sz="1400" dirty="0" smtClean="0"/>
              <a:t>: Coverage Mapping Data Records</a:t>
            </a:r>
          </a:p>
          <a:p>
            <a:pPr lvl="1"/>
            <a:r>
              <a:rPr lang="en-US" sz="1400" dirty="0" smtClean="0">
                <a:latin typeface="Consolas" panose="020B0609020204030204" pitchFamily="49" charset="0"/>
              </a:rPr>
              <a:t>__</a:t>
            </a:r>
            <a:r>
              <a:rPr lang="en-US" sz="1400" dirty="0" err="1" smtClean="0">
                <a:latin typeface="Consolas" panose="020B0609020204030204" pitchFamily="49" charset="0"/>
              </a:rPr>
              <a:t>llvm_prf_data</a:t>
            </a:r>
            <a:r>
              <a:rPr lang="en-US" sz="1400" dirty="0" smtClean="0">
                <a:latin typeface="Consolas" panose="020B0609020204030204" pitchFamily="49" charset="0"/>
              </a:rPr>
              <a:t>  </a:t>
            </a:r>
            <a:r>
              <a:rPr lang="en-US" sz="1400" dirty="0" smtClean="0"/>
              <a:t>: Profile Data</a:t>
            </a:r>
          </a:p>
          <a:p>
            <a:pPr lvl="1"/>
            <a:r>
              <a:rPr lang="en-US" sz="1400" dirty="0" smtClean="0">
                <a:latin typeface="Consolas" panose="020B0609020204030204" pitchFamily="49" charset="0"/>
              </a:rPr>
              <a:t>__</a:t>
            </a:r>
            <a:r>
              <a:rPr lang="en-US" sz="1400" dirty="0" err="1" smtClean="0">
                <a:latin typeface="Consolas" panose="020B0609020204030204" pitchFamily="49" charset="0"/>
              </a:rPr>
              <a:t>llvm_prf_names</a:t>
            </a:r>
            <a:r>
              <a:rPr lang="en-US" sz="1400" dirty="0">
                <a:latin typeface="Consolas" panose="020B0609020204030204" pitchFamily="49" charset="0"/>
              </a:rPr>
              <a:t> </a:t>
            </a:r>
            <a:r>
              <a:rPr lang="en-US" sz="1400" dirty="0" smtClean="0"/>
              <a:t>: Profile Function names</a:t>
            </a:r>
          </a:p>
          <a:p>
            <a:endParaRPr lang="en-US" sz="800" dirty="0"/>
          </a:p>
          <a:p>
            <a:r>
              <a:rPr lang="en-US" dirty="0"/>
              <a:t>Modify </a:t>
            </a:r>
            <a:r>
              <a:rPr lang="en-US" dirty="0" err="1">
                <a:latin typeface="Consolas" panose="020B0609020204030204" pitchFamily="49" charset="0"/>
              </a:rPr>
              <a:t>llvm-profdata</a:t>
            </a:r>
            <a:r>
              <a:rPr lang="en-US" dirty="0"/>
              <a:t> to accept an </a:t>
            </a:r>
            <a:r>
              <a:rPr lang="en-US" b="1" dirty="0"/>
              <a:t>object file argument </a:t>
            </a:r>
            <a:endParaRPr lang="en-US" b="1" dirty="0" smtClean="0"/>
          </a:p>
          <a:p>
            <a:pPr lvl="1"/>
            <a:r>
              <a:rPr lang="en-US" dirty="0" smtClean="0"/>
              <a:t>Move it </a:t>
            </a:r>
            <a:r>
              <a:rPr lang="en-US" i="1" dirty="0" smtClean="0"/>
              <a:t>off-line</a:t>
            </a:r>
            <a:r>
              <a:rPr lang="en-US" dirty="0" smtClean="0"/>
              <a:t>: Combine </a:t>
            </a:r>
            <a:r>
              <a:rPr lang="en-US" dirty="0"/>
              <a:t>its data with </a:t>
            </a:r>
            <a:r>
              <a:rPr lang="en-US" i="1" dirty="0"/>
              <a:t>downloaded</a:t>
            </a:r>
            <a:r>
              <a:rPr lang="en-US" dirty="0"/>
              <a:t> profile counters, producing an indexed profile data </a:t>
            </a:r>
            <a:r>
              <a:rPr lang="en-US" dirty="0" smtClean="0"/>
              <a:t>file</a:t>
            </a:r>
          </a:p>
          <a:p>
            <a:endParaRPr lang="en-US" sz="80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348914E-2FE3-2C43-AF0C-EC4771199B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5589016" y="2506916"/>
            <a:ext cx="634482" cy="869007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308035" y="2572234"/>
            <a:ext cx="27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Move these sections </a:t>
            </a:r>
            <a:r>
              <a:rPr lang="en-US" sz="1400" i="1" dirty="0" smtClean="0"/>
              <a:t>out of memory</a:t>
            </a:r>
            <a:r>
              <a:rPr lang="en-US" sz="1400" dirty="0" smtClean="0"/>
              <a:t>, preserved in object file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567326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5099AC-F1B0-7A4B-93D3-3F7699150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Can we reduce </a:t>
            </a:r>
            <a:r>
              <a:rPr lang="en-US" dirty="0" smtClean="0"/>
              <a:t>runtime </a:t>
            </a:r>
            <a:r>
              <a:rPr lang="en-US" dirty="0" smtClean="0"/>
              <a:t>support?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07F124C-3C3D-7F45-8D78-40E6650CD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378" y="786357"/>
            <a:ext cx="5669857" cy="3709449"/>
          </a:xfrm>
        </p:spPr>
        <p:txBody>
          <a:bodyPr/>
          <a:lstStyle/>
          <a:p>
            <a:r>
              <a:rPr lang="en-US" sz="1600" dirty="0" smtClean="0"/>
              <a:t>We just moved most processing of raw profile data off-line</a:t>
            </a:r>
          </a:p>
          <a:p>
            <a:endParaRPr lang="en-US" sz="1600" dirty="0" smtClean="0"/>
          </a:p>
          <a:p>
            <a:r>
              <a:rPr lang="en-US" sz="1600" dirty="0" smtClean="0"/>
              <a:t>Runtime features are included that are </a:t>
            </a:r>
            <a:r>
              <a:rPr lang="en-US" sz="1600" i="1" dirty="0" smtClean="0"/>
              <a:t>unnecessary</a:t>
            </a:r>
            <a:r>
              <a:rPr lang="en-US" sz="1600" dirty="0" smtClean="0"/>
              <a:t> for embedded platforms</a:t>
            </a:r>
          </a:p>
          <a:p>
            <a:pPr marL="627247" lvl="1" indent="-342900">
              <a:buFont typeface="+mj-lt"/>
              <a:buAutoNum type="arabicPeriod"/>
            </a:pPr>
            <a:r>
              <a:rPr lang="en-US" sz="1400" dirty="0" smtClean="0"/>
              <a:t>Runtime counter merging</a:t>
            </a:r>
          </a:p>
          <a:p>
            <a:pPr marL="627247" lvl="1" indent="-342900">
              <a:buFont typeface="+mj-lt"/>
              <a:buAutoNum type="arabicPeriod"/>
            </a:pPr>
            <a:r>
              <a:rPr lang="en-US" sz="1400" dirty="0" smtClean="0"/>
              <a:t>Use of environment variable to control where output goes</a:t>
            </a:r>
          </a:p>
          <a:p>
            <a:pPr marL="627247" lvl="1" indent="-342900">
              <a:buFont typeface="+mj-lt"/>
              <a:buAutoNum type="arabicPeriod"/>
            </a:pPr>
            <a:r>
              <a:rPr lang="en-US" sz="1400" dirty="0"/>
              <a:t>Indexed profile </a:t>
            </a:r>
            <a:r>
              <a:rPr lang="en-US" sz="1400" dirty="0" smtClean="0"/>
              <a:t>writing output</a:t>
            </a:r>
          </a:p>
          <a:p>
            <a:pPr marL="627247" lvl="1" indent="-342900">
              <a:buFont typeface="+mj-lt"/>
              <a:buAutoNum type="arabicPeriod"/>
            </a:pPr>
            <a:r>
              <a:rPr lang="en-US" sz="1400" dirty="0" smtClean="0"/>
              <a:t>Buffering data for writing output</a:t>
            </a:r>
          </a:p>
          <a:p>
            <a:pPr marL="627247" lvl="1" indent="-342900">
              <a:buFont typeface="+mj-lt"/>
              <a:buAutoNum type="arabicPeriod"/>
            </a:pPr>
            <a:r>
              <a:rPr lang="en-US" sz="1400" dirty="0" smtClean="0"/>
              <a:t>Reading data input in for profile-guided optimization (PGO)</a:t>
            </a:r>
          </a:p>
          <a:p>
            <a:pPr marL="627247" lvl="1" indent="-342900">
              <a:buFont typeface="+mj-lt"/>
              <a:buAutoNum type="arabicPeriod"/>
            </a:pPr>
            <a:endParaRPr lang="en-US" sz="1400" dirty="0" smtClean="0"/>
          </a:p>
          <a:p>
            <a:pPr marL="192024" indent="-192024"/>
            <a:r>
              <a:rPr lang="en-US" sz="1600" dirty="0" smtClean="0"/>
              <a:t>How big is </a:t>
            </a:r>
            <a:r>
              <a:rPr lang="en-US" sz="1400" dirty="0" err="1" smtClean="0">
                <a:latin typeface="Consolas" panose="020B0609020204030204" pitchFamily="49" charset="0"/>
              </a:rPr>
              <a:t>libclang_rt.profile.a</a:t>
            </a:r>
            <a:r>
              <a:rPr lang="en-US" sz="1600" dirty="0" smtClean="0"/>
              <a:t>?  </a:t>
            </a:r>
            <a:r>
              <a:rPr lang="en-US" sz="1600" b="1" dirty="0" smtClean="0"/>
              <a:t>100kb for Armv7m</a:t>
            </a:r>
            <a:r>
              <a:rPr lang="en-US" sz="1600" dirty="0" smtClean="0"/>
              <a:t>!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348914E-2FE3-2C43-AF0C-EC4771199B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92175" y="1557891"/>
            <a:ext cx="2919912" cy="280076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compiler-</a:t>
            </a:r>
            <a:r>
              <a:rPr lang="en-US" sz="800" b="1" dirty="0" err="1" smtClean="0"/>
              <a:t>rt</a:t>
            </a:r>
            <a:r>
              <a:rPr lang="en-US" sz="800" b="1" dirty="0" smtClean="0"/>
              <a:t>/lib/profile/CMakeLists.txt</a:t>
            </a:r>
            <a:r>
              <a:rPr lang="en-US" sz="800" dirty="0" smtClean="0"/>
              <a:t>:</a:t>
            </a:r>
          </a:p>
          <a:p>
            <a:r>
              <a:rPr lang="en-US" sz="800" dirty="0">
                <a:latin typeface="Consolas" panose="020B0609020204030204" pitchFamily="49" charset="0"/>
              </a:rPr>
              <a:t>set(PROFILE_SOURCES                                                       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</a:t>
            </a:r>
            <a:r>
              <a:rPr lang="en-US" sz="800" dirty="0" err="1">
                <a:latin typeface="Consolas" panose="020B0609020204030204" pitchFamily="49" charset="0"/>
              </a:rPr>
              <a:t>GCDAProfiling.c</a:t>
            </a:r>
            <a:r>
              <a:rPr lang="en-US" sz="800" dirty="0">
                <a:latin typeface="Consolas" panose="020B0609020204030204" pitchFamily="49" charset="0"/>
              </a:rPr>
              <a:t>                                                         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</a:t>
            </a:r>
            <a:r>
              <a:rPr lang="en-US" sz="800" dirty="0" err="1">
                <a:latin typeface="Consolas" panose="020B0609020204030204" pitchFamily="49" charset="0"/>
              </a:rPr>
              <a:t>InstrProfiling.c</a:t>
            </a:r>
            <a:r>
              <a:rPr lang="en-US" sz="800" dirty="0">
                <a:latin typeface="Consolas" panose="020B0609020204030204" pitchFamily="49" charset="0"/>
              </a:rPr>
              <a:t>                                                        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</a:t>
            </a:r>
            <a:r>
              <a:rPr lang="en-US" sz="800" dirty="0" err="1">
                <a:latin typeface="Consolas" panose="020B0609020204030204" pitchFamily="49" charset="0"/>
              </a:rPr>
              <a:t>InstrProfilingInternal.c</a:t>
            </a:r>
            <a:r>
              <a:rPr lang="en-US" sz="800" dirty="0">
                <a:latin typeface="Consolas" panose="020B0609020204030204" pitchFamily="49" charset="0"/>
              </a:rPr>
              <a:t>                                                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</a:t>
            </a:r>
            <a:r>
              <a:rPr lang="en-US" sz="800" dirty="0" err="1">
                <a:latin typeface="Consolas" panose="020B0609020204030204" pitchFamily="49" charset="0"/>
              </a:rPr>
              <a:t>InstrProfilingValue.c</a:t>
            </a:r>
            <a:r>
              <a:rPr lang="en-US" sz="800" dirty="0">
                <a:latin typeface="Consolas" panose="020B0609020204030204" pitchFamily="49" charset="0"/>
              </a:rPr>
              <a:t>                                                   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</a:t>
            </a:r>
            <a:r>
              <a:rPr lang="en-US" sz="800" dirty="0" err="1">
                <a:latin typeface="Consolas" panose="020B0609020204030204" pitchFamily="49" charset="0"/>
              </a:rPr>
              <a:t>InstrProfilingBiasVar.c</a:t>
            </a:r>
            <a:r>
              <a:rPr lang="en-US" sz="800" dirty="0">
                <a:latin typeface="Consolas" panose="020B0609020204030204" pitchFamily="49" charset="0"/>
              </a:rPr>
              <a:t>                                                 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</a:t>
            </a:r>
            <a:r>
              <a:rPr lang="en-US" sz="800" dirty="0" err="1">
                <a:latin typeface="Consolas" panose="020B0609020204030204" pitchFamily="49" charset="0"/>
              </a:rPr>
              <a:t>InstrProfilingBuffer.c</a:t>
            </a:r>
            <a:r>
              <a:rPr lang="en-US" sz="800" dirty="0">
                <a:latin typeface="Consolas" panose="020B0609020204030204" pitchFamily="49" charset="0"/>
              </a:rPr>
              <a:t>                                                  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</a:t>
            </a:r>
            <a:r>
              <a:rPr lang="en-US" sz="800" dirty="0" err="1">
                <a:latin typeface="Consolas" panose="020B0609020204030204" pitchFamily="49" charset="0"/>
              </a:rPr>
              <a:t>InstrProfilingFile.c</a:t>
            </a:r>
            <a:r>
              <a:rPr lang="en-US" sz="800" dirty="0">
                <a:latin typeface="Consolas" panose="020B0609020204030204" pitchFamily="49" charset="0"/>
              </a:rPr>
              <a:t>                                                    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</a:t>
            </a:r>
            <a:r>
              <a:rPr lang="en-US" sz="800" dirty="0" err="1">
                <a:latin typeface="Consolas" panose="020B0609020204030204" pitchFamily="49" charset="0"/>
              </a:rPr>
              <a:t>InstrProfilingMerge.c</a:t>
            </a:r>
            <a:r>
              <a:rPr lang="en-US" sz="800" dirty="0">
                <a:latin typeface="Consolas" panose="020B0609020204030204" pitchFamily="49" charset="0"/>
              </a:rPr>
              <a:t>                                                   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</a:t>
            </a:r>
            <a:r>
              <a:rPr lang="en-US" sz="800" dirty="0" err="1">
                <a:latin typeface="Consolas" panose="020B0609020204030204" pitchFamily="49" charset="0"/>
              </a:rPr>
              <a:t>InstrProfilingMergeFile.c</a:t>
            </a:r>
            <a:r>
              <a:rPr lang="en-US" sz="800" dirty="0">
                <a:latin typeface="Consolas" panose="020B0609020204030204" pitchFamily="49" charset="0"/>
              </a:rPr>
              <a:t>                                               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</a:t>
            </a:r>
            <a:r>
              <a:rPr lang="en-US" sz="800" dirty="0" err="1">
                <a:latin typeface="Consolas" panose="020B0609020204030204" pitchFamily="49" charset="0"/>
              </a:rPr>
              <a:t>InstrProfilingNameVar.c</a:t>
            </a:r>
            <a:r>
              <a:rPr lang="en-US" sz="800" dirty="0">
                <a:latin typeface="Consolas" panose="020B0609020204030204" pitchFamily="49" charset="0"/>
              </a:rPr>
              <a:t>                                                 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</a:t>
            </a:r>
            <a:r>
              <a:rPr lang="en-US" sz="800" dirty="0" err="1">
                <a:latin typeface="Consolas" panose="020B0609020204030204" pitchFamily="49" charset="0"/>
              </a:rPr>
              <a:t>InstrProfilingVersionVar.c</a:t>
            </a:r>
            <a:r>
              <a:rPr lang="en-US" sz="800" dirty="0">
                <a:latin typeface="Consolas" panose="020B0609020204030204" pitchFamily="49" charset="0"/>
              </a:rPr>
              <a:t>                                              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</a:t>
            </a:r>
            <a:r>
              <a:rPr lang="en-US" sz="800" dirty="0" err="1">
                <a:latin typeface="Consolas" panose="020B0609020204030204" pitchFamily="49" charset="0"/>
              </a:rPr>
              <a:t>InstrProfilingWriter.c</a:t>
            </a:r>
            <a:r>
              <a:rPr lang="en-US" sz="800" dirty="0">
                <a:latin typeface="Consolas" panose="020B0609020204030204" pitchFamily="49" charset="0"/>
              </a:rPr>
              <a:t>                                                  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</a:t>
            </a:r>
            <a:r>
              <a:rPr lang="en-US" sz="800" dirty="0" err="1">
                <a:latin typeface="Consolas" panose="020B0609020204030204" pitchFamily="49" charset="0"/>
              </a:rPr>
              <a:t>InstrProfilingPlatformDarwin.c</a:t>
            </a:r>
            <a:r>
              <a:rPr lang="en-US" sz="800" dirty="0">
                <a:latin typeface="Consolas" panose="020B0609020204030204" pitchFamily="49" charset="0"/>
              </a:rPr>
              <a:t>                                          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</a:t>
            </a:r>
            <a:r>
              <a:rPr lang="en-US" sz="800" dirty="0" err="1">
                <a:latin typeface="Consolas" panose="020B0609020204030204" pitchFamily="49" charset="0"/>
              </a:rPr>
              <a:t>InstrProfilingPlatformFuchsia.c</a:t>
            </a:r>
            <a:r>
              <a:rPr lang="en-US" sz="800" dirty="0">
                <a:latin typeface="Consolas" panose="020B0609020204030204" pitchFamily="49" charset="0"/>
              </a:rPr>
              <a:t>                                         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</a:t>
            </a:r>
            <a:r>
              <a:rPr lang="en-US" sz="800" dirty="0" err="1">
                <a:latin typeface="Consolas" panose="020B0609020204030204" pitchFamily="49" charset="0"/>
              </a:rPr>
              <a:t>InstrProfilingPlatformLinux.c</a:t>
            </a:r>
            <a:r>
              <a:rPr lang="en-US" sz="800" dirty="0">
                <a:latin typeface="Consolas" panose="020B0609020204030204" pitchFamily="49" charset="0"/>
              </a:rPr>
              <a:t>                                           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</a:t>
            </a:r>
            <a:r>
              <a:rPr lang="en-US" sz="800" dirty="0" err="1">
                <a:latin typeface="Consolas" panose="020B0609020204030204" pitchFamily="49" charset="0"/>
              </a:rPr>
              <a:t>InstrProfilingPlatformOther.c</a:t>
            </a:r>
            <a:r>
              <a:rPr lang="en-US" sz="800" dirty="0">
                <a:latin typeface="Consolas" panose="020B0609020204030204" pitchFamily="49" charset="0"/>
              </a:rPr>
              <a:t>                                           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</a:t>
            </a:r>
            <a:r>
              <a:rPr lang="en-US" sz="800" dirty="0" err="1">
                <a:latin typeface="Consolas" panose="020B0609020204030204" pitchFamily="49" charset="0"/>
              </a:rPr>
              <a:t>InstrProfilingPlatformWindows.c</a:t>
            </a:r>
            <a:r>
              <a:rPr lang="en-US" sz="800" dirty="0">
                <a:latin typeface="Consolas" panose="020B0609020204030204" pitchFamily="49" charset="0"/>
              </a:rPr>
              <a:t>                                         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InstrProfilingRuntime.cpp                                               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</a:t>
            </a:r>
            <a:r>
              <a:rPr lang="en-US" sz="800" dirty="0" err="1">
                <a:latin typeface="Consolas" panose="020B0609020204030204" pitchFamily="49" charset="0"/>
              </a:rPr>
              <a:t>InstrProfilingUtil.c</a:t>
            </a:r>
            <a:r>
              <a:rPr lang="en-US" sz="800" dirty="0">
                <a:latin typeface="Consolas" panose="020B0609020204030204" pitchFamily="49" charset="0"/>
              </a:rPr>
              <a:t>                                                    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)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522577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5099AC-F1B0-7A4B-93D3-3F7699150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Can we reduce </a:t>
            </a:r>
            <a:r>
              <a:rPr lang="en-US" dirty="0" smtClean="0"/>
              <a:t>runtime </a:t>
            </a:r>
            <a:r>
              <a:rPr lang="en-US" dirty="0" smtClean="0"/>
              <a:t>support?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07F124C-3C3D-7F45-8D78-40E6650CD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378" y="786357"/>
            <a:ext cx="5669857" cy="3709449"/>
          </a:xfrm>
        </p:spPr>
        <p:txBody>
          <a:bodyPr/>
          <a:lstStyle/>
          <a:p>
            <a:r>
              <a:rPr lang="en-US" sz="1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We just moved most processing of raw profile data off-line</a:t>
            </a:r>
          </a:p>
          <a:p>
            <a:endParaRPr lang="en-US" sz="16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Runtime features are included that are </a:t>
            </a:r>
            <a:r>
              <a:rPr lang="en-US" sz="16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unnecessary</a:t>
            </a:r>
            <a:r>
              <a:rPr lang="en-US" sz="1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for embedded platforms</a:t>
            </a:r>
          </a:p>
          <a:p>
            <a:pPr marL="627247" lvl="1" indent="-342900">
              <a:buFont typeface="+mj-lt"/>
              <a:buAutoNum type="arabicPeriod"/>
            </a:pPr>
            <a:r>
              <a:rPr lang="en-US" sz="1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Runtime counter merging</a:t>
            </a:r>
          </a:p>
          <a:p>
            <a:pPr marL="627247" lvl="1" indent="-342900">
              <a:buFont typeface="+mj-lt"/>
              <a:buAutoNum type="arabicPeriod"/>
            </a:pPr>
            <a:r>
              <a:rPr lang="en-US" sz="1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Use of environment variable to control where output goes</a:t>
            </a:r>
          </a:p>
          <a:p>
            <a:pPr marL="627247" lvl="1" indent="-342900">
              <a:buFont typeface="+mj-lt"/>
              <a:buAutoNum type="arabicPeriod"/>
            </a:pPr>
            <a:r>
              <a:rPr lang="en-US" sz="1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Indexed profile </a:t>
            </a:r>
            <a:r>
              <a:rPr lang="en-US" sz="1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writing output</a:t>
            </a:r>
          </a:p>
          <a:p>
            <a:pPr marL="627247" lvl="1" indent="-342900">
              <a:buFont typeface="+mj-lt"/>
              <a:buAutoNum type="arabicPeriod"/>
            </a:pPr>
            <a:r>
              <a:rPr lang="en-US" sz="1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Buffering data for writing output</a:t>
            </a:r>
          </a:p>
          <a:p>
            <a:pPr marL="627247" lvl="1" indent="-342900">
              <a:buFont typeface="+mj-lt"/>
              <a:buAutoNum type="arabicPeriod"/>
            </a:pPr>
            <a:r>
              <a:rPr lang="en-US" sz="1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Reading data input in for profile-guided optimization (PGO)</a:t>
            </a:r>
          </a:p>
          <a:p>
            <a:pPr marL="627247" lvl="1" indent="-342900">
              <a:buFont typeface="+mj-lt"/>
              <a:buAutoNum type="arabicPeriod"/>
            </a:pPr>
            <a:endParaRPr lang="en-US" sz="1400" dirty="0" smtClean="0"/>
          </a:p>
          <a:p>
            <a:pPr marL="192024" indent="-192024"/>
            <a:r>
              <a:rPr lang="en-US" sz="1600" dirty="0" smtClean="0"/>
              <a:t>How big is </a:t>
            </a:r>
            <a:r>
              <a:rPr lang="en-US" sz="1400" dirty="0" err="1" smtClean="0">
                <a:latin typeface="Consolas" panose="020B0609020204030204" pitchFamily="49" charset="0"/>
              </a:rPr>
              <a:t>libclang_rt.profile.a</a:t>
            </a:r>
            <a:r>
              <a:rPr lang="en-US" sz="1600" dirty="0" smtClean="0"/>
              <a:t>?  </a:t>
            </a:r>
            <a:r>
              <a:rPr lang="en-US" sz="1600" b="1" dirty="0" smtClean="0"/>
              <a:t>100kb for Armv7m</a:t>
            </a:r>
            <a:r>
              <a:rPr lang="en-US" sz="1600" dirty="0" smtClean="0"/>
              <a:t>!</a:t>
            </a:r>
          </a:p>
          <a:p>
            <a:r>
              <a:rPr lang="en-US" sz="1600" dirty="0" smtClean="0"/>
              <a:t>If we only support for basic writing of counters and remove </a:t>
            </a:r>
            <a:r>
              <a:rPr lang="en-US" sz="1600" dirty="0"/>
              <a:t>everything </a:t>
            </a:r>
            <a:r>
              <a:rPr lang="en-US" sz="1600" dirty="0" smtClean="0"/>
              <a:t>else </a:t>
            </a:r>
            <a:r>
              <a:rPr lang="en-US" sz="1600" dirty="0" smtClean="0">
                <a:sym typeface="Wingdings" panose="05000000000000000000" pitchFamily="2" charset="2"/>
              </a:rPr>
              <a:t> </a:t>
            </a:r>
            <a:r>
              <a:rPr lang="en-US" sz="1600" b="1" dirty="0" smtClean="0">
                <a:sym typeface="Wingdings" panose="05000000000000000000" pitchFamily="2" charset="2"/>
              </a:rPr>
              <a:t>4kb for Armv7m!</a:t>
            </a:r>
            <a:endParaRPr lang="en-US" sz="16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348914E-2FE3-2C43-AF0C-EC4771199B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92175" y="1557891"/>
            <a:ext cx="2919912" cy="280076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compiler-</a:t>
            </a:r>
            <a:r>
              <a:rPr lang="en-US" sz="800" b="1" dirty="0" err="1" smtClean="0"/>
              <a:t>rt</a:t>
            </a:r>
            <a:r>
              <a:rPr lang="en-US" sz="800" b="1" dirty="0" smtClean="0"/>
              <a:t>/lib/profile/CMakeLists.txt</a:t>
            </a:r>
            <a:r>
              <a:rPr lang="en-US" sz="800" dirty="0" smtClean="0"/>
              <a:t>:</a:t>
            </a:r>
          </a:p>
          <a:p>
            <a:r>
              <a:rPr lang="en-US" sz="800" dirty="0">
                <a:latin typeface="Consolas" panose="020B0609020204030204" pitchFamily="49" charset="0"/>
              </a:rPr>
              <a:t>set(PROFILE_SOURCES                                                       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</a:t>
            </a:r>
            <a:r>
              <a:rPr lang="en-US" sz="800" dirty="0" err="1">
                <a:latin typeface="Consolas" panose="020B0609020204030204" pitchFamily="49" charset="0"/>
              </a:rPr>
              <a:t>GCDAProfiling.c</a:t>
            </a:r>
            <a:r>
              <a:rPr lang="en-US" sz="800" dirty="0">
                <a:latin typeface="Consolas" panose="020B0609020204030204" pitchFamily="49" charset="0"/>
              </a:rPr>
              <a:t>                                                         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</a:t>
            </a:r>
            <a:r>
              <a:rPr lang="en-US" sz="800" dirty="0" err="1">
                <a:latin typeface="Consolas" panose="020B0609020204030204" pitchFamily="49" charset="0"/>
              </a:rPr>
              <a:t>InstrProfiling.c</a:t>
            </a:r>
            <a:r>
              <a:rPr lang="en-US" sz="800" dirty="0">
                <a:latin typeface="Consolas" panose="020B0609020204030204" pitchFamily="49" charset="0"/>
              </a:rPr>
              <a:t>                                                        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</a:t>
            </a:r>
            <a:r>
              <a:rPr lang="en-US" sz="800" dirty="0" err="1">
                <a:latin typeface="Consolas" panose="020B0609020204030204" pitchFamily="49" charset="0"/>
              </a:rPr>
              <a:t>InstrProfilingInternal.c</a:t>
            </a:r>
            <a:r>
              <a:rPr lang="en-US" sz="800" dirty="0">
                <a:latin typeface="Consolas" panose="020B0609020204030204" pitchFamily="49" charset="0"/>
              </a:rPr>
              <a:t>                                                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</a:t>
            </a:r>
            <a:r>
              <a:rPr lang="en-US" sz="800" dirty="0" err="1">
                <a:latin typeface="Consolas" panose="020B0609020204030204" pitchFamily="49" charset="0"/>
              </a:rPr>
              <a:t>InstrProfilingValue.c</a:t>
            </a:r>
            <a:r>
              <a:rPr lang="en-US" sz="800" dirty="0">
                <a:latin typeface="Consolas" panose="020B0609020204030204" pitchFamily="49" charset="0"/>
              </a:rPr>
              <a:t>                                                   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</a:t>
            </a:r>
            <a:r>
              <a:rPr lang="en-US" sz="800" dirty="0" err="1">
                <a:latin typeface="Consolas" panose="020B0609020204030204" pitchFamily="49" charset="0"/>
              </a:rPr>
              <a:t>InstrProfilingBiasVar.c</a:t>
            </a:r>
            <a:r>
              <a:rPr lang="en-US" sz="800" dirty="0">
                <a:latin typeface="Consolas" panose="020B0609020204030204" pitchFamily="49" charset="0"/>
              </a:rPr>
              <a:t>                                                 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</a:t>
            </a:r>
            <a:r>
              <a:rPr lang="en-US" sz="800" dirty="0" err="1">
                <a:latin typeface="Consolas" panose="020B0609020204030204" pitchFamily="49" charset="0"/>
              </a:rPr>
              <a:t>InstrProfilingBuffer.c</a:t>
            </a:r>
            <a:r>
              <a:rPr lang="en-US" sz="800" dirty="0">
                <a:latin typeface="Consolas" panose="020B0609020204030204" pitchFamily="49" charset="0"/>
              </a:rPr>
              <a:t>                                                  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</a:t>
            </a:r>
            <a:r>
              <a:rPr lang="en-US" sz="800" dirty="0" err="1">
                <a:latin typeface="Consolas" panose="020B0609020204030204" pitchFamily="49" charset="0"/>
              </a:rPr>
              <a:t>InstrProfilingFile.c</a:t>
            </a:r>
            <a:r>
              <a:rPr lang="en-US" sz="800" dirty="0">
                <a:latin typeface="Consolas" panose="020B0609020204030204" pitchFamily="49" charset="0"/>
              </a:rPr>
              <a:t>                                                    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</a:t>
            </a:r>
            <a:r>
              <a:rPr lang="en-US" sz="800" dirty="0" err="1">
                <a:latin typeface="Consolas" panose="020B0609020204030204" pitchFamily="49" charset="0"/>
              </a:rPr>
              <a:t>InstrProfilingMerge.c</a:t>
            </a:r>
            <a:r>
              <a:rPr lang="en-US" sz="800" dirty="0">
                <a:latin typeface="Consolas" panose="020B0609020204030204" pitchFamily="49" charset="0"/>
              </a:rPr>
              <a:t>                                                   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</a:t>
            </a:r>
            <a:r>
              <a:rPr lang="en-US" sz="800" dirty="0" err="1">
                <a:latin typeface="Consolas" panose="020B0609020204030204" pitchFamily="49" charset="0"/>
              </a:rPr>
              <a:t>InstrProfilingMergeFile.c</a:t>
            </a:r>
            <a:r>
              <a:rPr lang="en-US" sz="800" dirty="0">
                <a:latin typeface="Consolas" panose="020B0609020204030204" pitchFamily="49" charset="0"/>
              </a:rPr>
              <a:t>                                               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</a:t>
            </a:r>
            <a:r>
              <a:rPr lang="en-US" sz="800" dirty="0" err="1">
                <a:latin typeface="Consolas" panose="020B0609020204030204" pitchFamily="49" charset="0"/>
              </a:rPr>
              <a:t>InstrProfilingNameVar.c</a:t>
            </a:r>
            <a:r>
              <a:rPr lang="en-US" sz="800" dirty="0">
                <a:latin typeface="Consolas" panose="020B0609020204030204" pitchFamily="49" charset="0"/>
              </a:rPr>
              <a:t>                                                 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</a:t>
            </a:r>
            <a:r>
              <a:rPr lang="en-US" sz="800" dirty="0" err="1">
                <a:latin typeface="Consolas" panose="020B0609020204030204" pitchFamily="49" charset="0"/>
              </a:rPr>
              <a:t>InstrProfilingVersionVar.c</a:t>
            </a:r>
            <a:r>
              <a:rPr lang="en-US" sz="800" dirty="0">
                <a:latin typeface="Consolas" panose="020B0609020204030204" pitchFamily="49" charset="0"/>
              </a:rPr>
              <a:t>                                              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</a:t>
            </a:r>
            <a:r>
              <a:rPr lang="en-US" sz="800" dirty="0" err="1">
                <a:latin typeface="Consolas" panose="020B0609020204030204" pitchFamily="49" charset="0"/>
              </a:rPr>
              <a:t>InstrProfilingWriter.c</a:t>
            </a:r>
            <a:r>
              <a:rPr lang="en-US" sz="800" dirty="0">
                <a:latin typeface="Consolas" panose="020B0609020204030204" pitchFamily="49" charset="0"/>
              </a:rPr>
              <a:t>                                                  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</a:t>
            </a:r>
            <a:r>
              <a:rPr lang="en-US" sz="800" dirty="0" err="1">
                <a:latin typeface="Consolas" panose="020B0609020204030204" pitchFamily="49" charset="0"/>
              </a:rPr>
              <a:t>InstrProfilingPlatformDarwin.c</a:t>
            </a:r>
            <a:r>
              <a:rPr lang="en-US" sz="800" dirty="0">
                <a:latin typeface="Consolas" panose="020B0609020204030204" pitchFamily="49" charset="0"/>
              </a:rPr>
              <a:t>                                          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</a:t>
            </a:r>
            <a:r>
              <a:rPr lang="en-US" sz="800" dirty="0" err="1">
                <a:latin typeface="Consolas" panose="020B0609020204030204" pitchFamily="49" charset="0"/>
              </a:rPr>
              <a:t>InstrProfilingPlatformFuchsia.c</a:t>
            </a:r>
            <a:r>
              <a:rPr lang="en-US" sz="800" dirty="0">
                <a:latin typeface="Consolas" panose="020B0609020204030204" pitchFamily="49" charset="0"/>
              </a:rPr>
              <a:t>                                         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</a:t>
            </a:r>
            <a:r>
              <a:rPr lang="en-US" sz="800" dirty="0" err="1">
                <a:latin typeface="Consolas" panose="020B0609020204030204" pitchFamily="49" charset="0"/>
              </a:rPr>
              <a:t>InstrProfilingPlatformLinux.c</a:t>
            </a:r>
            <a:r>
              <a:rPr lang="en-US" sz="800" dirty="0">
                <a:latin typeface="Consolas" panose="020B0609020204030204" pitchFamily="49" charset="0"/>
              </a:rPr>
              <a:t>                                           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</a:t>
            </a:r>
            <a:r>
              <a:rPr lang="en-US" sz="800" dirty="0" err="1">
                <a:latin typeface="Consolas" panose="020B0609020204030204" pitchFamily="49" charset="0"/>
              </a:rPr>
              <a:t>InstrProfilingPlatformOther.c</a:t>
            </a:r>
            <a:r>
              <a:rPr lang="en-US" sz="800" dirty="0">
                <a:latin typeface="Consolas" panose="020B0609020204030204" pitchFamily="49" charset="0"/>
              </a:rPr>
              <a:t>                                           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</a:t>
            </a:r>
            <a:r>
              <a:rPr lang="en-US" sz="800" dirty="0" err="1">
                <a:latin typeface="Consolas" panose="020B0609020204030204" pitchFamily="49" charset="0"/>
              </a:rPr>
              <a:t>InstrProfilingPlatformWindows.c</a:t>
            </a:r>
            <a:r>
              <a:rPr lang="en-US" sz="800" dirty="0">
                <a:latin typeface="Consolas" panose="020B0609020204030204" pitchFamily="49" charset="0"/>
              </a:rPr>
              <a:t>                                         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InstrProfilingRuntime.cpp                                               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</a:t>
            </a:r>
            <a:r>
              <a:rPr lang="en-US" sz="800" dirty="0" err="1">
                <a:latin typeface="Consolas" panose="020B0609020204030204" pitchFamily="49" charset="0"/>
              </a:rPr>
              <a:t>InstrProfilingUtil.c</a:t>
            </a:r>
            <a:r>
              <a:rPr lang="en-US" sz="800" dirty="0">
                <a:latin typeface="Consolas" panose="020B0609020204030204" pitchFamily="49" charset="0"/>
              </a:rPr>
              <a:t>                                                    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)                                                                              </a:t>
            </a:r>
          </a:p>
        </p:txBody>
      </p:sp>
      <p:sp>
        <p:nvSpPr>
          <p:cNvPr id="6" name="Multiply 5"/>
          <p:cNvSpPr/>
          <p:nvPr/>
        </p:nvSpPr>
        <p:spPr>
          <a:xfrm>
            <a:off x="6186017" y="1817019"/>
            <a:ext cx="2532227" cy="228251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974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5099AC-F1B0-7A4B-93D3-3F7699150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What about counter size?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07F124C-3C3D-7F45-8D78-40E6650CD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378" y="786356"/>
            <a:ext cx="8467725" cy="3840645"/>
          </a:xfrm>
        </p:spPr>
        <p:txBody>
          <a:bodyPr/>
          <a:lstStyle/>
          <a:p>
            <a:r>
              <a:rPr lang="en-US" sz="1600" dirty="0" smtClean="0"/>
              <a:t>Remember…. we made </a:t>
            </a:r>
            <a:r>
              <a:rPr lang="en-US" sz="1600" dirty="0" smtClean="0">
                <a:latin typeface="Consolas" panose="020B0609020204030204" pitchFamily="49" charset="0"/>
              </a:rPr>
              <a:t>__</a:t>
            </a:r>
            <a:r>
              <a:rPr lang="en-US" sz="1600" dirty="0" err="1">
                <a:latin typeface="Consolas" panose="020B0609020204030204" pitchFamily="49" charset="0"/>
              </a:rPr>
              <a:t>llvm_prf_cnts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/>
              <a:t>the </a:t>
            </a:r>
            <a:r>
              <a:rPr lang="en-US" sz="1600" i="1" dirty="0"/>
              <a:t>only </a:t>
            </a:r>
            <a:r>
              <a:rPr lang="en-US" sz="1600" i="1" dirty="0" smtClean="0"/>
              <a:t>coverage data section in memory</a:t>
            </a:r>
          </a:p>
          <a:p>
            <a:pPr lvl="1"/>
            <a:r>
              <a:rPr lang="en-US" sz="1400" i="1" dirty="0" smtClean="0"/>
              <a:t>But this is comprised of counters that are 64bits in size</a:t>
            </a:r>
          </a:p>
          <a:p>
            <a:endParaRPr lang="en-US" sz="7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Embedded applications can get away with smaller counter sizes</a:t>
            </a:r>
          </a:p>
          <a:p>
            <a:r>
              <a:rPr lang="en-US" sz="1600" dirty="0" smtClean="0"/>
              <a:t>Reduce the counter size to 32bits – </a:t>
            </a:r>
            <a:r>
              <a:rPr lang="en-US" sz="1600" b="1" i="1" dirty="0" smtClean="0"/>
              <a:t>50% reduction in size!</a:t>
            </a:r>
          </a:p>
          <a:p>
            <a:endParaRPr lang="en-US" dirty="0" smtClean="0"/>
          </a:p>
          <a:p>
            <a:endParaRPr lang="en-US" dirty="0"/>
          </a:p>
          <a:p>
            <a:endParaRPr lang="en-US" sz="1600" dirty="0" smtClean="0"/>
          </a:p>
          <a:p>
            <a:r>
              <a:rPr lang="en-US" sz="1600" dirty="0" smtClean="0"/>
              <a:t>Even better: make counter size configurable to any reasonable size (16bits, 8bits)</a:t>
            </a:r>
          </a:p>
          <a:p>
            <a:pPr lvl="1"/>
            <a:r>
              <a:rPr lang="en-US" sz="1400" dirty="0" smtClean="0"/>
              <a:t>Use saturating addition to prevent against overflow on small counter sizes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348914E-2FE3-2C43-AF0C-EC4771199B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1512541" y="1431983"/>
            <a:ext cx="5823285" cy="377353"/>
            <a:chOff x="1512541" y="1431983"/>
            <a:chExt cx="5823285" cy="377353"/>
          </a:xfrm>
        </p:grpSpPr>
        <p:sp>
          <p:nvSpPr>
            <p:cNvPr id="14" name="Rectangle 13"/>
            <p:cNvSpPr/>
            <p:nvPr/>
          </p:nvSpPr>
          <p:spPr>
            <a:xfrm>
              <a:off x="1512541" y="1443805"/>
              <a:ext cx="5823285" cy="35751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512541" y="1436930"/>
              <a:ext cx="1457540" cy="369332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onsolas" panose="020B0609020204030204" pitchFamily="49" charset="0"/>
                </a:rPr>
                <a:t>cnt0</a:t>
              </a:r>
              <a:endParaRPr lang="en-US" dirty="0">
                <a:latin typeface="Consolas" panose="020B0609020204030204" pitchFamily="49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420746" y="1436202"/>
              <a:ext cx="1457540" cy="369332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onsolas" panose="020B0609020204030204" pitchFamily="49" charset="0"/>
                </a:rPr>
                <a:t>cnt2</a:t>
              </a:r>
              <a:endParaRPr lang="en-US" dirty="0">
                <a:latin typeface="Consolas" panose="020B0609020204030204" pitchFamily="49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70080" y="1431983"/>
              <a:ext cx="1450665" cy="369332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onsolas" panose="020B0609020204030204" pitchFamily="49" charset="0"/>
                </a:rPr>
                <a:t>cnt1</a:t>
              </a:r>
              <a:endParaRPr lang="en-US" dirty="0">
                <a:latin typeface="Consolas" panose="020B0609020204030204" pitchFamily="49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878286" y="1440004"/>
              <a:ext cx="1457540" cy="369332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onsolas" panose="020B0609020204030204" pitchFamily="49" charset="0"/>
                </a:rPr>
                <a:t>cnt3</a:t>
              </a:r>
              <a:endParaRPr lang="en-US" dirty="0">
                <a:latin typeface="Consolas" panose="020B0609020204030204" pitchFamily="49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512541" y="3076299"/>
            <a:ext cx="5823285" cy="377353"/>
            <a:chOff x="1512541" y="3076299"/>
            <a:chExt cx="5823285" cy="377353"/>
          </a:xfrm>
        </p:grpSpPr>
        <p:sp>
          <p:nvSpPr>
            <p:cNvPr id="28" name="Rectangle 27"/>
            <p:cNvSpPr/>
            <p:nvPr/>
          </p:nvSpPr>
          <p:spPr>
            <a:xfrm>
              <a:off x="1512541" y="3088121"/>
              <a:ext cx="5823285" cy="35751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512541" y="3081246"/>
              <a:ext cx="728770" cy="369332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normAutofit/>
            </a:bodyPr>
            <a:lstStyle/>
            <a:p>
              <a:pPr algn="ctr"/>
              <a:r>
                <a:rPr lang="en-US" dirty="0" smtClean="0">
                  <a:latin typeface="Consolas" panose="020B0609020204030204" pitchFamily="49" charset="0"/>
                </a:rPr>
                <a:t>cnt0</a:t>
              </a:r>
              <a:endParaRPr lang="en-US" dirty="0">
                <a:latin typeface="Consolas" panose="020B0609020204030204" pitchFamily="49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241311" y="3082210"/>
              <a:ext cx="728770" cy="369332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onsolas" panose="020B0609020204030204" pitchFamily="49" charset="0"/>
                </a:rPr>
                <a:t>cnt1</a:t>
              </a:r>
              <a:endParaRPr lang="en-US" dirty="0">
                <a:latin typeface="Consolas" panose="020B0609020204030204" pitchFamily="49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691976" y="3076299"/>
              <a:ext cx="728770" cy="369332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onsolas" panose="020B0609020204030204" pitchFamily="49" charset="0"/>
                </a:rPr>
                <a:t>cnt3</a:t>
              </a:r>
              <a:endParaRPr lang="en-US" dirty="0">
                <a:latin typeface="Consolas" panose="020B0609020204030204" pitchFamily="49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420746" y="3080518"/>
              <a:ext cx="728770" cy="369332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onsolas" panose="020B0609020204030204" pitchFamily="49" charset="0"/>
                </a:rPr>
                <a:t>cnt4</a:t>
              </a:r>
              <a:endParaRPr lang="en-US" dirty="0">
                <a:latin typeface="Consolas" panose="020B0609020204030204" pitchFamily="49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970081" y="3076299"/>
              <a:ext cx="728770" cy="369332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onsolas" panose="020B0609020204030204" pitchFamily="49" charset="0"/>
                </a:rPr>
                <a:t>cnt2</a:t>
              </a:r>
              <a:endParaRPr lang="en-US" dirty="0">
                <a:latin typeface="Consolas" panose="020B0609020204030204" pitchFamily="49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149516" y="3076299"/>
              <a:ext cx="728770" cy="369332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onsolas" panose="020B0609020204030204" pitchFamily="49" charset="0"/>
                </a:rPr>
                <a:t>cnt5</a:t>
              </a:r>
              <a:endParaRPr lang="en-US" dirty="0">
                <a:latin typeface="Consolas" panose="020B0609020204030204" pitchFamily="49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878286" y="3084320"/>
              <a:ext cx="728770" cy="369332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onsolas" panose="020B0609020204030204" pitchFamily="49" charset="0"/>
                </a:rPr>
                <a:t>cnt6</a:t>
              </a:r>
              <a:endParaRPr lang="en-US" dirty="0">
                <a:latin typeface="Consolas" panose="020B0609020204030204" pitchFamily="49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607056" y="3084320"/>
              <a:ext cx="728770" cy="369332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onsolas" panose="020B0609020204030204" pitchFamily="49" charset="0"/>
                </a:rPr>
                <a:t>cnt7</a:t>
              </a:r>
              <a:endParaRPr lang="en-US" dirty="0">
                <a:latin typeface="Consolas" panose="020B0609020204030204" pitchFamily="49" charset="0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1512541" y="1809336"/>
            <a:ext cx="5823285" cy="16158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1050" dirty="0" smtClean="0">
                <a:latin typeface="Consolas" panose="020B0609020204030204" pitchFamily="49" charset="0"/>
              </a:rPr>
              <a:t>0…                  64…                 128…                192…</a:t>
            </a:r>
            <a:endParaRPr lang="en-US" sz="1050" dirty="0">
              <a:latin typeface="Consolas" panose="020B0609020204030204" pitchFamily="49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509102" y="3453652"/>
            <a:ext cx="5823285" cy="16158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1050" dirty="0" smtClean="0">
                <a:latin typeface="Consolas" panose="020B0609020204030204" pitchFamily="49" charset="0"/>
              </a:rPr>
              <a:t>0…        32…       64…       96…       128…      160…      192…      224…</a:t>
            </a:r>
            <a:endParaRPr lang="en-US" sz="105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066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dirty="0" smtClean="0"/>
          </a:p>
          <a:p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Thank you!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80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4A4A4"/>
      </a:accent2>
      <a:accent3>
        <a:srgbClr val="117788"/>
      </a:accent3>
      <a:accent4>
        <a:srgbClr val="404040"/>
      </a:accent4>
      <a:accent5>
        <a:srgbClr val="4ABED4"/>
      </a:accent5>
      <a:accent6>
        <a:srgbClr val="7F7F7F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26426</TotalTime>
  <Words>771</Words>
  <Application>Microsoft Office PowerPoint</Application>
  <PresentationFormat>On-screen Show (16:9)</PresentationFormat>
  <Paragraphs>177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FinalPowerpoint</vt:lpstr>
      <vt:lpstr>Source-based Code Coverage for Embedded Use Cases</vt:lpstr>
      <vt:lpstr>What is Code Coverage?</vt:lpstr>
      <vt:lpstr>The Challenge</vt:lpstr>
      <vt:lpstr>1. Must all data sections be in memory?</vt:lpstr>
      <vt:lpstr>1. Must all data sections be in memory?</vt:lpstr>
      <vt:lpstr>2. Can we reduce runtime support?</vt:lpstr>
      <vt:lpstr>2. Can we reduce runtime support?</vt:lpstr>
      <vt:lpstr>3. What about counter size?</vt:lpstr>
      <vt:lpstr>PowerPoint Presentation</vt:lpstr>
    </vt:vector>
  </TitlesOfParts>
  <Company>Texas Instruments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k-drews@ti.com</dc:creator>
  <cp:lastModifiedBy>Phipps, Alan</cp:lastModifiedBy>
  <cp:revision>504</cp:revision>
  <dcterms:created xsi:type="dcterms:W3CDTF">2007-12-19T20:51:45Z</dcterms:created>
  <dcterms:modified xsi:type="dcterms:W3CDTF">2020-09-12T21:38:24Z</dcterms:modified>
</cp:coreProperties>
</file>