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5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0" r:id="rId6"/>
    <p:sldMasterId id="214748367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</p:sldIdLst>
  <p:sldSz cy="5143500" cx="9144000"/>
  <p:notesSz cx="6858000" cy="9144000"/>
  <p:embeddedFontLst>
    <p:embeddedFont>
      <p:font typeface="Caveat"/>
      <p:regular r:id="rId94"/>
      <p:bold r:id="rId95"/>
    </p:embeddedFont>
    <p:embeddedFont>
      <p:font typeface="Proxima Nova"/>
      <p:regular r:id="rId96"/>
      <p:bold r:id="rId97"/>
      <p:italic r:id="rId98"/>
      <p:boldItalic r:id="rId99"/>
    </p:embeddedFont>
    <p:embeddedFont>
      <p:font typeface="Ubuntu Mono"/>
      <p:regular r:id="rId100"/>
      <p:bold r:id="rId101"/>
      <p:italic r:id="rId102"/>
      <p:boldItalic r:id="rId103"/>
    </p:embeddedFont>
    <p:embeddedFont>
      <p:font typeface="Roboto Mono"/>
      <p:regular r:id="rId104"/>
      <p:bold r:id="rId105"/>
      <p:italic r:id="rId106"/>
      <p:boldItalic r:id="rId107"/>
    </p:embeddedFont>
    <p:embeddedFont>
      <p:font typeface="Alegreya"/>
      <p:regular r:id="rId108"/>
      <p:bold r:id="rId109"/>
      <p:italic r:id="rId110"/>
      <p:boldItalic r:id="rId1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Johannes Doerfert"/>
  <p:cmAuthor clrIdx="1" id="1" initials="" lastIdx="1" name="CLF BBN"/>
  <p:cmAuthor clrIdx="2" id="2" initials="" lastIdx="5" name="Stefanos Bazioti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5FE0E09-87F0-4DFC-B1C3-777F49C09DEB}">
  <a:tblStyle styleId="{95FE0E09-87F0-4DFC-B1C3-777F49C09D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07" Type="http://schemas.openxmlformats.org/officeDocument/2006/relationships/font" Target="fonts/RobotoMono-boldItalic.fntdata"/><Relationship Id="rId106" Type="http://schemas.openxmlformats.org/officeDocument/2006/relationships/font" Target="fonts/RobotoMono-italic.fntdata"/><Relationship Id="rId105" Type="http://schemas.openxmlformats.org/officeDocument/2006/relationships/font" Target="fonts/RobotoMono-bold.fntdata"/><Relationship Id="rId104" Type="http://schemas.openxmlformats.org/officeDocument/2006/relationships/font" Target="fonts/RobotoMono-regular.fntdata"/><Relationship Id="rId109" Type="http://schemas.openxmlformats.org/officeDocument/2006/relationships/font" Target="fonts/Alegreya-bold.fntdata"/><Relationship Id="rId108" Type="http://schemas.openxmlformats.org/officeDocument/2006/relationships/font" Target="fonts/Alegreya-regular.fntdata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103" Type="http://schemas.openxmlformats.org/officeDocument/2006/relationships/font" Target="fonts/UbuntuMono-boldItalic.fntdata"/><Relationship Id="rId102" Type="http://schemas.openxmlformats.org/officeDocument/2006/relationships/font" Target="fonts/UbuntuMono-italic.fntdata"/><Relationship Id="rId101" Type="http://schemas.openxmlformats.org/officeDocument/2006/relationships/font" Target="fonts/UbuntuMono-bold.fntdata"/><Relationship Id="rId100" Type="http://schemas.openxmlformats.org/officeDocument/2006/relationships/font" Target="fonts/UbuntuMono-regular.fntdata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95" Type="http://schemas.openxmlformats.org/officeDocument/2006/relationships/font" Target="fonts/Caveat-bold.fntdata"/><Relationship Id="rId94" Type="http://schemas.openxmlformats.org/officeDocument/2006/relationships/font" Target="fonts/Caveat-regular.fntdata"/><Relationship Id="rId97" Type="http://schemas.openxmlformats.org/officeDocument/2006/relationships/font" Target="fonts/ProximaNova-bold.fntdata"/><Relationship Id="rId96" Type="http://schemas.openxmlformats.org/officeDocument/2006/relationships/font" Target="fonts/ProximaNova-regular.fntdata"/><Relationship Id="rId11" Type="http://schemas.openxmlformats.org/officeDocument/2006/relationships/slide" Target="slides/slide3.xml"/><Relationship Id="rId99" Type="http://schemas.openxmlformats.org/officeDocument/2006/relationships/font" Target="fonts/ProximaNova-boldItalic.fntdata"/><Relationship Id="rId10" Type="http://schemas.openxmlformats.org/officeDocument/2006/relationships/slide" Target="slides/slide2.xml"/><Relationship Id="rId98" Type="http://schemas.openxmlformats.org/officeDocument/2006/relationships/font" Target="fonts/ProximaNova-italic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91" Type="http://schemas.openxmlformats.org/officeDocument/2006/relationships/slide" Target="slides/slide83.xml"/><Relationship Id="rId90" Type="http://schemas.openxmlformats.org/officeDocument/2006/relationships/slide" Target="slides/slide82.xml"/><Relationship Id="rId93" Type="http://schemas.openxmlformats.org/officeDocument/2006/relationships/slide" Target="slides/slide85.xml"/><Relationship Id="rId92" Type="http://schemas.openxmlformats.org/officeDocument/2006/relationships/slide" Target="slides/slide84.xml"/><Relationship Id="rId15" Type="http://schemas.openxmlformats.org/officeDocument/2006/relationships/slide" Target="slides/slide7.xml"/><Relationship Id="rId110" Type="http://schemas.openxmlformats.org/officeDocument/2006/relationships/font" Target="fonts/Alegreya-italic.fntdata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11" Type="http://schemas.openxmlformats.org/officeDocument/2006/relationships/font" Target="fonts/Alegreya-boldItalic.fntdata"/><Relationship Id="rId84" Type="http://schemas.openxmlformats.org/officeDocument/2006/relationships/slide" Target="slides/slide76.xml"/><Relationship Id="rId83" Type="http://schemas.openxmlformats.org/officeDocument/2006/relationships/slide" Target="slides/slide75.xml"/><Relationship Id="rId86" Type="http://schemas.openxmlformats.org/officeDocument/2006/relationships/slide" Target="slides/slide78.xml"/><Relationship Id="rId85" Type="http://schemas.openxmlformats.org/officeDocument/2006/relationships/slide" Target="slides/slide77.xml"/><Relationship Id="rId88" Type="http://schemas.openxmlformats.org/officeDocument/2006/relationships/slide" Target="slides/slide80.xml"/><Relationship Id="rId87" Type="http://schemas.openxmlformats.org/officeDocument/2006/relationships/slide" Target="slides/slide79.xml"/><Relationship Id="rId89" Type="http://schemas.openxmlformats.org/officeDocument/2006/relationships/slide" Target="slides/slide81.xml"/><Relationship Id="rId80" Type="http://schemas.openxmlformats.org/officeDocument/2006/relationships/slide" Target="slides/slide72.xml"/><Relationship Id="rId82" Type="http://schemas.openxmlformats.org/officeDocument/2006/relationships/slide" Target="slides/slide74.xml"/><Relationship Id="rId81" Type="http://schemas.openxmlformats.org/officeDocument/2006/relationships/slide" Target="slides/slide73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slideMaster" Target="slideMasters/slideMaster2.xml"/><Relationship Id="rId8" Type="http://schemas.openxmlformats.org/officeDocument/2006/relationships/notesMaster" Target="notesMasters/notesMaster1.xml"/><Relationship Id="rId73" Type="http://schemas.openxmlformats.org/officeDocument/2006/relationships/slide" Target="slides/slide65.xml"/><Relationship Id="rId72" Type="http://schemas.openxmlformats.org/officeDocument/2006/relationships/slide" Target="slides/slide64.xml"/><Relationship Id="rId75" Type="http://schemas.openxmlformats.org/officeDocument/2006/relationships/slide" Target="slides/slide67.xml"/><Relationship Id="rId74" Type="http://schemas.openxmlformats.org/officeDocument/2006/relationships/slide" Target="slides/slide66.xml"/><Relationship Id="rId77" Type="http://schemas.openxmlformats.org/officeDocument/2006/relationships/slide" Target="slides/slide69.xml"/><Relationship Id="rId76" Type="http://schemas.openxmlformats.org/officeDocument/2006/relationships/slide" Target="slides/slide68.xml"/><Relationship Id="rId79" Type="http://schemas.openxmlformats.org/officeDocument/2006/relationships/slide" Target="slides/slide71.xml"/><Relationship Id="rId78" Type="http://schemas.openxmlformats.org/officeDocument/2006/relationships/slide" Target="slides/slide70.xml"/><Relationship Id="rId71" Type="http://schemas.openxmlformats.org/officeDocument/2006/relationships/slide" Target="slides/slide63.xml"/><Relationship Id="rId70" Type="http://schemas.openxmlformats.org/officeDocument/2006/relationships/slide" Target="slides/slide62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66" Type="http://schemas.openxmlformats.org/officeDocument/2006/relationships/slide" Target="slides/slide58.xml"/><Relationship Id="rId65" Type="http://schemas.openxmlformats.org/officeDocument/2006/relationships/slide" Target="slides/slide57.xml"/><Relationship Id="rId68" Type="http://schemas.openxmlformats.org/officeDocument/2006/relationships/slide" Target="slides/slide60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69" Type="http://schemas.openxmlformats.org/officeDocument/2006/relationships/slide" Target="slides/slide6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55" Type="http://schemas.openxmlformats.org/officeDocument/2006/relationships/slide" Target="slides/slide47.xml"/><Relationship Id="rId54" Type="http://schemas.openxmlformats.org/officeDocument/2006/relationships/slide" Target="slides/slide46.xml"/><Relationship Id="rId57" Type="http://schemas.openxmlformats.org/officeDocument/2006/relationships/slide" Target="slides/slide49.xml"/><Relationship Id="rId56" Type="http://schemas.openxmlformats.org/officeDocument/2006/relationships/slide" Target="slides/slide48.xml"/><Relationship Id="rId59" Type="http://schemas.openxmlformats.org/officeDocument/2006/relationships/slide" Target="slides/slide51.xml"/><Relationship Id="rId58" Type="http://schemas.openxmlformats.org/officeDocument/2006/relationships/slide" Target="slides/slide5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9-13T05:04:43.034">
    <p:pos x="377" y="1346"/>
    <p:text>This doesn't match the left</p:text>
  </p:cm>
  <p:cm authorId="0" idx="2" dt="2020-09-13T05:06:42.582">
    <p:pos x="196" y="280"/>
    <p:text>let's do one slide for a single copy to allow IPO, and one about multiple copies for specialization (regardless of linkage)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0-09-14T02:11:06.017">
    <p:pos x="2826" y="675"/>
    <p:text>I think we can change this to "true"  and show that we can internalize the foo function to `foo.internalize.true` and `foo.internalized.false` right?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2" idx="1" dt="2020-09-13T19:12:08.054">
    <p:pos x="196" y="1320"/>
    <p:text>To anyone that will do the talk-over, I suggest: Briefly mention "That means, anything that will reach bar, will reach sink and anything that will reach foo, has to go over sink first".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2" idx="2" dt="2020-09-13T19:12:08.054">
    <p:pos x="196" y="1320"/>
    <p:text>To anyone that will do the talk-over, I suggest: Briefly mention "That means, anything that will reach bar, will reach sink and anything that will reach foo, has to go over sink first".</p:text>
  </p:cm>
  <p:cm authorId="2" idx="3" dt="2020-09-13T19:16:52.557">
    <p:pos x="196" y="1420"/>
    <p:text>"This is true because foo() and bar() are static / internal and their only call-sites are cold".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2" idx="4" dt="2020-09-13T19:12:08.054">
    <p:pos x="196" y="1320"/>
    <p:text>To anyone that will do the talk-over, I suggest: Briefly mention "That means, anything that will reach bar, will reach sink and anything that will reach foo, has to go over sink first".</p:text>
  </p:cm>
  <p:cm authorId="2" idx="5" dt="2020-09-13T19:16:52.557">
    <p:pos x="196" y="1420"/>
    <p:text>"This is true because foo() and bar() are static / internal and their only call-sites are cold".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5da8a0361_8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95da8a0361_8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95da8a0361_8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95da8a0361_8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95da8a0361_8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95da8a0361_8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95da8a0361_8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95da8a0361_8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l"/>
              <a:t>Can be the other way around if we’d do top-down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95da8a0361_8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95da8a0361_8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67f8513fc_2_5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967f8513fc_2_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967f8513fc_2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967f8513fc_2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967f8513fc_2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967f8513fc_2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We do some sort of function specialization when we do outlining, though it’s a stretch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967f8513fc_2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967f8513fc_2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67f8513fc_2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967f8513fc_2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67f8513fc_2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967f8513fc_2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967f8513fc_2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967f8513fc_2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967f8513fc_2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967f8513fc_2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967f8513fc_2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967f8513fc_2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967f8513fc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967f8513fc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The example will not be optimized to return 0 in one O3 run. A second O3 run will do that though.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967f8513fc_2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967f8513fc_2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95da8a0361_2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95da8a0361_2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967f8513fc_2_4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967f8513fc_2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967f8513fc_2_4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967f8513fc_2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[context] the code on the right is not optimized by llvm to return 0 no matter how often you run the O3 pipeline.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967f8513fc_2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967f8513fc_2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967f8513fc_2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g967f8513fc_2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67f8513fc_8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67f8513fc_8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967f8513fc_25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g967f8513fc_25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l"/>
              <a:t>Similar input as on the previous slide but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95da8a0361_2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95da8a0361_2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967f8513fc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967f8513fc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967f8513fc_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967f8513fc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[Context] IPO is to a large degree based on summary information. The summaries can easily be really bad if any intrinsic or library function isn’t properly annotated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967f8513fc_2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967f8513fc_2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967f8513fc_2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967f8513fc_2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967f8513fc_2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967f8513fc_2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Clearly memcpy doesn’t free an allocation. These kind of problems pop up all over the place. strcpy doesn’t capture pointers, ...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67f8513fc_2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67f8513fc_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967f8513fc_2_5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967f8513fc_2_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Generic llvm attributes allow to put any LLVM-IR attribute into C/C++ as ``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967f8513fc_2_10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967f8513fc_2_10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67f8513fc_8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67f8513fc_8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967f8513fc_2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967f8513fc_2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7f8513fc_2_5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7f8513fc_2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967f8513fc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967f8513fc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967f8513fc_2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967f8513fc_2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967f8513fc_2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967f8513fc_2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967f8513fc_2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967f8513fc_2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967f8513fc_2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967f8513fc_2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967f8513fc_2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967f8513fc_2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67f8513fc_2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67f8513fc_2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967f8513fc_2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967f8513fc_2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67f8513fc_8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67f8513fc_8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93d5e1827e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93d5e1827e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967f8513fc_8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967f8513fc_8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967f8513fc_2_5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967f8513fc_2_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967f8513fc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967f8513fc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</a:rPr>
              <a:t>The example will not be optimized to return 0 in any number of O3 runs. This is a shortcoming in IP-SCCP.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967f8513fc_2_5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967f8513fc_2_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967f8513fc_2_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967f8513fc_2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967f8513fc_2_5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967f8513fc_2_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967f8513fc_2_6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967f8513fc_2_6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967f8513fc_2_6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967f8513fc_2_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967f8513fc_2_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4" name="Google Shape;684;g967f8513fc_2_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67f8513fc_8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67f8513fc_8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967f8513fc_2_6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1" name="Google Shape;691;g967f8513fc_2_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967f8513fc_2_6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967f8513fc_2_6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967f8513fc_2_7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8" name="Google Shape;708;g967f8513fc_2_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967f8513fc_2_7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6" name="Google Shape;716;g967f8513fc_2_7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967f8513fc_2_7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4" name="Google Shape;724;g967f8513fc_2_7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967f8513fc_2_7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4" name="Google Shape;734;g967f8513fc_2_7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967f8513fc_2_7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4" name="Google Shape;744;g967f8513fc_2_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967f8513fc_2_7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3" name="Google Shape;753;g967f8513fc_2_7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967f8513fc_2_7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2" name="Google Shape;762;g967f8513fc_2_7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967f8513fc_2_7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2" name="Google Shape;772;g967f8513fc_2_7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5da8a0361_8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95da8a0361_8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967f8513fc_2_7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9" name="Google Shape;779;g967f8513fc_2_7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967f8513fc_2_7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6" name="Google Shape;786;g967f8513fc_2_7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967f8513fc_2_7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3" name="Google Shape;793;g967f8513fc_2_7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967f8513fc_2_7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2" name="Google Shape;802;g967f8513fc_2_7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967f8513fc_2_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967f8513fc_2_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967f8513fc_2_7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967f8513fc_2_7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967f8513fc_2_8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967f8513fc_2_8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967f8513fc_2_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7" name="Google Shape;837;g967f8513fc_2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967f8513fc_2_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5" name="Google Shape;845;g967f8513fc_2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967f8513fc_2_8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3" name="Google Shape;853;g967f8513fc_2_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67f8513fc_2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967f8513fc_2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967f8513fc_2_8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5" name="Google Shape;865;g967f8513fc_2_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67f8513fc_2_8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2" name="Google Shape;872;g967f8513fc_2_8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967f8513fc_2_8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0" name="Google Shape;880;g967f8513fc_2_8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967f8513fc_2_8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967f8513fc_2_8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967f8513fc_2_8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967f8513fc_2_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967f8513fc_2_8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967f8513fc_2_8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67f8513fc_2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967f8513fc_2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311700" y="1332125"/>
            <a:ext cx="8520600" cy="3236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Char char="●"/>
              <a:defRPr sz="1900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75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332125"/>
            <a:ext cx="8520600" cy="3236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>
              <a:spcBef>
                <a:spcPts val="1500"/>
              </a:spcBef>
              <a:spcAft>
                <a:spcPts val="0"/>
              </a:spcAft>
              <a:buSzPts val="1800"/>
              <a:buChar char="●"/>
              <a:defRPr sz="1900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7500" lvl="1" marL="914400"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p14:dur="400">
        <p:fade thruBlk="1"/>
      </p:transition>
    </mc:Choice>
    <mc:Fallback>
      <p:transition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>
    <mc:Choice Requires="p14">
      <p:transition p14:dur="400">
        <p:fade thruBlk="1"/>
      </p:transition>
    </mc:Choice>
    <mc:Fallback>
      <p:transition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51.xml"/><Relationship Id="rId4" Type="http://schemas.openxmlformats.org/officeDocument/2006/relationships/slide" Target="/ppt/slides/slide51.xml"/><Relationship Id="rId5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slide" Target="/ppt/slides/slide51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51.xml"/><Relationship Id="rId4" Type="http://schemas.openxmlformats.org/officeDocument/2006/relationships/slide" Target="/ppt/slides/slide51.xml"/><Relationship Id="rId5" Type="http://schemas.openxmlformats.org/officeDocument/2006/relationships/slide" Target="/ppt/slides/slide51.xml"/><Relationship Id="rId6" Type="http://schemas.openxmlformats.org/officeDocument/2006/relationships/slide" Target="/ppt/slides/slide51.xml"/><Relationship Id="rId7" Type="http://schemas.openxmlformats.org/officeDocument/2006/relationships/slide" Target="/ppt/slides/slide51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slide" Target="/ppt/slides/slide51.xml"/><Relationship Id="rId4" Type="http://schemas.openxmlformats.org/officeDocument/2006/relationships/slide" Target="/ppt/slides/slide51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slide" Target="/ppt/slides/slide51.xml"/><Relationship Id="rId4" Type="http://schemas.openxmlformats.org/officeDocument/2006/relationships/slide" Target="/ppt/slides/slide51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slide" Target="/ppt/slides/slide51.xml"/><Relationship Id="rId4" Type="http://schemas.openxmlformats.org/officeDocument/2006/relationships/slide" Target="/ppt/slides/slide5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s://www.youtube.com/watch?v=CzWkc_JcfS0" TargetMode="External"/><Relationship Id="rId4" Type="http://schemas.openxmlformats.org/officeDocument/2006/relationships/hyperlink" Target="https://www.youtube.com/watch?v=Q8rqGg6vHAE" TargetMode="External"/><Relationship Id="rId10" Type="http://schemas.openxmlformats.org/officeDocument/2006/relationships/hyperlink" Target="https://gcc.gnu.org/onlinedocs/gcc/Common-Function-Attributes.html#Common-Function-Attributes" TargetMode="External"/><Relationship Id="rId9" Type="http://schemas.openxmlformats.org/officeDocument/2006/relationships/hyperlink" Target="https://youtu.be/HVvvCSSLiTw" TargetMode="External"/><Relationship Id="rId5" Type="http://schemas.openxmlformats.org/officeDocument/2006/relationships/hyperlink" Target="https://www.youtube.com/watch?v=qMhV6d3B1Vk" TargetMode="External"/><Relationship Id="rId6" Type="http://schemas.openxmlformats.org/officeDocument/2006/relationships/hyperlink" Target="https://www.youtube.com/watch?v=CzWkc_JcfS0" TargetMode="External"/><Relationship Id="rId7" Type="http://schemas.openxmlformats.org/officeDocument/2006/relationships/hyperlink" Target="https://www.youtube.com/watch?v=p9nH2vZ2mNo" TargetMode="External"/><Relationship Id="rId8" Type="http://schemas.openxmlformats.org/officeDocument/2006/relationships/hyperlink" Target="https://youtu.be/elmio6AoyK0" TargetMode="Externa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hyperlink" Target="https://www.youtube.com/watch?v=Q8rqGg6vHAE" TargetMode="External"/><Relationship Id="rId4" Type="http://schemas.openxmlformats.org/officeDocument/2006/relationships/hyperlink" Target="https://www.youtube.com/watch?v=qMhV6d3B1Vk" TargetMode="Externa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hyperlink" Target="https://www.youtube.com/watch?v=CzWkc_JcfS0" TargetMode="Externa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<Relationship Id="rId3" Type="http://schemas.openxmlformats.org/officeDocument/2006/relationships/hyperlink" Target="https://youtu.be/KNoXLRKo1x8?t=1985" TargetMode="Externa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3.xml"/><Relationship Id="rId3" Type="http://schemas.openxmlformats.org/officeDocument/2006/relationships/hyperlink" Target="https://youtu.be/KNoXLRKo1x8?t=1985" TargetMode="Externa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4.xml"/><Relationship Id="rId3" Type="http://schemas.openxmlformats.org/officeDocument/2006/relationships/hyperlink" Target="http://citeseerx.ist.psu.edu/viewdoc/download?doi=10.1.1.11.1825&amp;rep=rep1&amp;type=pdf" TargetMode="External"/><Relationship Id="rId4" Type="http://schemas.openxmlformats.org/officeDocument/2006/relationships/hyperlink" Target="https://youtu.be/KNoXLRKo1x8?t=1985" TargetMode="External"/><Relationship Id="rId5" Type="http://schemas.openxmlformats.org/officeDocument/2006/relationships/hyperlink" Target="http://www.cs.cmu.edu/afs/cs/academic/class/15745-f09/www/papers/p134-ayers.pdf" TargetMode="Externa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4.png"/><Relationship Id="rId4" Type="http://schemas.openxmlformats.org/officeDocument/2006/relationships/hyperlink" Target="https://youtu.be/haQ2cijhvhE?t=2313" TargetMode="External"/><Relationship Id="rId5" Type="http://schemas.openxmlformats.org/officeDocument/2006/relationships/hyperlink" Target="https://godbolt.org/z/xP9K1z" TargetMode="Externa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2.xml"/><Relationship Id="rId3" Type="http://schemas.openxmlformats.org/officeDocument/2006/relationships/hyperlink" Target="https://www.cs.fsu.edu/~xyuan/INTERACT-15/papers/paper11.pdf" TargetMode="External"/><Relationship Id="rId4" Type="http://schemas.openxmlformats.org/officeDocument/2006/relationships/hyperlink" Target="https://pdfs.semanticscholar.org/f591/65f95eb4d315976f761d4aff2c31da438be7.pdf" TargetMode="External"/><Relationship Id="rId5" Type="http://schemas.openxmlformats.org/officeDocument/2006/relationships/hyperlink" Target="https://pdfs.semanticscholar.org/f591/65f95eb4d315976f761d4aff2c31da438be7.pdf" TargetMode="External"/><Relationship Id="rId6" Type="http://schemas.openxmlformats.org/officeDocument/2006/relationships/hyperlink" Target="https://pdfs.semanticscholar.org/f591/65f95eb4d315976f761d4aff2c31da438be7.pdf" TargetMode="External"/><Relationship Id="rId7" Type="http://schemas.openxmlformats.org/officeDocument/2006/relationships/hyperlink" Target="https://pdfs.semanticscholar.org/f591/65f95eb4d315976f761d4aff2c31da438be7.pdf" TargetMode="External"/><Relationship Id="rId8" Type="http://schemas.openxmlformats.org/officeDocument/2006/relationships/hyperlink" Target="https://pdfs.semanticscholar.org/f591/65f95eb4d315976f761d4aff2c31da438be7.pdf" TargetMode="Externa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3.xml"/><Relationship Id="rId3" Type="http://schemas.openxmlformats.org/officeDocument/2006/relationships/hyperlink" Target="https://pdfs.semanticscholar.org/f591/65f95eb4d315976f761d4aff2c31da438be7.pdf" TargetMode="External"/><Relationship Id="rId4" Type="http://schemas.openxmlformats.org/officeDocument/2006/relationships/hyperlink" Target="https://pdfs.semanticscholar.org/f591/65f95eb4d315976f761d4aff2c31da438be7.pdf" TargetMode="External"/><Relationship Id="rId11" Type="http://schemas.openxmlformats.org/officeDocument/2006/relationships/hyperlink" Target="https://www.youtube.com/watch?v=p9nH2vZ2mNo" TargetMode="External"/><Relationship Id="rId10" Type="http://schemas.openxmlformats.org/officeDocument/2006/relationships/hyperlink" Target="https://www.youtube.com/watch?v=p9nH2vZ2mNo" TargetMode="External"/><Relationship Id="rId9" Type="http://schemas.openxmlformats.org/officeDocument/2006/relationships/hyperlink" Target="https://www.youtube.com/watch?v=p9nH2vZ2mNo" TargetMode="External"/><Relationship Id="rId5" Type="http://schemas.openxmlformats.org/officeDocument/2006/relationships/hyperlink" Target="https://pdfs.semanticscholar.org/f591/65f95eb4d315976f761d4aff2c31da438be7.pdf" TargetMode="External"/><Relationship Id="rId6" Type="http://schemas.openxmlformats.org/officeDocument/2006/relationships/hyperlink" Target="https://pdfs.semanticscholar.org/f591/65f95eb4d315976f761d4aff2c31da438be7.pdf" TargetMode="External"/><Relationship Id="rId7" Type="http://schemas.openxmlformats.org/officeDocument/2006/relationships/hyperlink" Target="https://pdfs.semanticscholar.org/f591/65f95eb4d315976f761d4aff2c31da438be7.pdf" TargetMode="External"/><Relationship Id="rId8" Type="http://schemas.openxmlformats.org/officeDocument/2006/relationships/hyperlink" Target="https://www.cs.fsu.edu/~xyuan/INTERACT-15/papers/paper11.pdf" TargetMode="Externa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6.xml"/><Relationship Id="rId3" Type="http://schemas.openxmlformats.org/officeDocument/2006/relationships/comments" Target="../comments/comment1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7.xml"/><Relationship Id="rId3" Type="http://schemas.openxmlformats.org/officeDocument/2006/relationships/comments" Target="../comments/comment2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Relationship Id="rId3" Type="http://schemas.openxmlformats.org/officeDocument/2006/relationships/comments" Target="../comments/comment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Relationship Id="rId3" Type="http://schemas.openxmlformats.org/officeDocument/2006/relationships/comments" Target="../comments/comment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5.xml"/><Relationship Id="rId3" Type="http://schemas.openxmlformats.org/officeDocument/2006/relationships/comments" Target="../comments/comment5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112125" y="1545450"/>
            <a:ext cx="5394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38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The Present and Future</a:t>
            </a:r>
            <a:endParaRPr sz="380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38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 of Interprocedural </a:t>
            </a:r>
            <a:endParaRPr sz="3800">
              <a:solidFill>
                <a:srgbClr val="FFFFFF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38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Optimization in LLVM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00" name="Google Shape;100;p25"/>
          <p:cNvSpPr txBox="1"/>
          <p:nvPr>
            <p:ph idx="1" type="subTitle"/>
          </p:nvPr>
        </p:nvSpPr>
        <p:spPr>
          <a:xfrm rot="561133">
            <a:off x="5623352" y="593542"/>
            <a:ext cx="2848563" cy="3833725"/>
          </a:xfrm>
          <a:prstGeom prst="rect">
            <a:avLst/>
          </a:prstGeom>
          <a:solidFill>
            <a:srgbClr val="666666"/>
          </a:solidFill>
          <a:ln>
            <a:noFill/>
          </a:ln>
          <a:effectLst>
            <a:outerShdw rotWithShape="0" algn="bl" dir="3720000" dist="28575">
              <a:srgbClr val="F3F3F3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EFEFEF"/>
                </a:solidFill>
                <a:latin typeface="Caveat"/>
                <a:ea typeface="Caveat"/>
                <a:cs typeface="Caveat"/>
                <a:sym typeface="Caveat"/>
              </a:rPr>
              <a:t>Stefanos Baziotis </a:t>
            </a:r>
            <a:r>
              <a:rPr lang="el" sz="1600">
                <a:solidFill>
                  <a:srgbClr val="EFEFEF"/>
                </a:solidFill>
                <a:latin typeface="Caveat"/>
                <a:ea typeface="Caveat"/>
                <a:cs typeface="Caveat"/>
                <a:sym typeface="Caveat"/>
              </a:rPr>
              <a:t>stefanos.baziotis@gmail.com</a:t>
            </a:r>
            <a:endParaRPr sz="1600">
              <a:solidFill>
                <a:srgbClr val="EFEFE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EFEFEF"/>
                </a:solidFill>
                <a:latin typeface="Caveat"/>
                <a:ea typeface="Caveat"/>
                <a:cs typeface="Caveat"/>
                <a:sym typeface="Caveat"/>
              </a:rPr>
              <a:t>Kuter Dinel </a:t>
            </a:r>
            <a:endParaRPr sz="2400">
              <a:solidFill>
                <a:srgbClr val="EFEFE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>
                <a:solidFill>
                  <a:srgbClr val="EFEFEF"/>
                </a:solidFill>
                <a:latin typeface="Caveat"/>
                <a:ea typeface="Caveat"/>
                <a:cs typeface="Caveat"/>
                <a:sym typeface="Caveat"/>
              </a:rPr>
              <a:t>kuterdinel@gmail.com</a:t>
            </a:r>
            <a:endParaRPr sz="1600">
              <a:solidFill>
                <a:srgbClr val="EFEFE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EFEFEF"/>
                </a:solidFill>
                <a:latin typeface="Caveat"/>
                <a:ea typeface="Caveat"/>
                <a:cs typeface="Caveat"/>
                <a:sym typeface="Caveat"/>
              </a:rPr>
              <a:t>Shinji Okumura </a:t>
            </a:r>
            <a:r>
              <a:rPr lang="el" sz="1600">
                <a:solidFill>
                  <a:srgbClr val="EFEFEF"/>
                </a:solidFill>
                <a:latin typeface="Caveat"/>
                <a:ea typeface="Caveat"/>
                <a:cs typeface="Caveat"/>
                <a:sym typeface="Caveat"/>
              </a:rPr>
              <a:t>okuraofvegetable@gmail.com</a:t>
            </a:r>
            <a:endParaRPr sz="1600">
              <a:solidFill>
                <a:srgbClr val="EFEFE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EFEFEF"/>
                </a:solidFill>
                <a:latin typeface="Caveat"/>
                <a:ea typeface="Caveat"/>
                <a:cs typeface="Caveat"/>
                <a:sym typeface="Caveat"/>
              </a:rPr>
              <a:t>Luofan Chen </a:t>
            </a:r>
            <a:endParaRPr sz="2400">
              <a:solidFill>
                <a:srgbClr val="EFEFE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>
                <a:solidFill>
                  <a:srgbClr val="EFEFEF"/>
                </a:solidFill>
                <a:latin typeface="Caveat"/>
                <a:ea typeface="Caveat"/>
                <a:cs typeface="Caveat"/>
                <a:sym typeface="Caveat"/>
              </a:rPr>
              <a:t>clfbbn@gmail.com</a:t>
            </a:r>
            <a:endParaRPr sz="1600">
              <a:solidFill>
                <a:srgbClr val="EFEFE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EFEFEF"/>
                </a:solidFill>
                <a:latin typeface="Caveat"/>
                <a:ea typeface="Caveat"/>
                <a:cs typeface="Caveat"/>
                <a:sym typeface="Caveat"/>
              </a:rPr>
              <a:t>Hideto Ueno </a:t>
            </a:r>
            <a:r>
              <a:rPr lang="el" sz="1600">
                <a:solidFill>
                  <a:srgbClr val="EFEFEF"/>
                </a:solidFill>
                <a:latin typeface="Caveat"/>
                <a:ea typeface="Caveat"/>
                <a:cs typeface="Caveat"/>
                <a:sym typeface="Caveat"/>
              </a:rPr>
              <a:t>uenoku.tokotoko@gmail.com</a:t>
            </a:r>
            <a:endParaRPr sz="1600">
              <a:solidFill>
                <a:srgbClr val="EFEFE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EFEFEF"/>
                </a:solidFill>
                <a:latin typeface="Caveat"/>
                <a:ea typeface="Caveat"/>
                <a:cs typeface="Caveat"/>
                <a:sym typeface="Caveat"/>
              </a:rPr>
              <a:t>Johannes Doerfert</a:t>
            </a:r>
            <a:endParaRPr sz="2400">
              <a:solidFill>
                <a:srgbClr val="EFEFE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>
                <a:solidFill>
                  <a:srgbClr val="EFEFEF"/>
                </a:solidFill>
                <a:latin typeface="Caveat"/>
                <a:ea typeface="Caveat"/>
                <a:cs typeface="Caveat"/>
                <a:sym typeface="Caveat"/>
              </a:rPr>
              <a:t>johannesdoerfert@gmail.com</a:t>
            </a:r>
            <a:endParaRPr sz="120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5"/>
          <p:cNvSpPr/>
          <p:nvPr/>
        </p:nvSpPr>
        <p:spPr>
          <a:xfrm rot="203902">
            <a:off x="5973329" y="462068"/>
            <a:ext cx="126522" cy="126522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5"/>
          <p:cNvSpPr/>
          <p:nvPr/>
        </p:nvSpPr>
        <p:spPr>
          <a:xfrm rot="203902">
            <a:off x="8523479" y="929669"/>
            <a:ext cx="126522" cy="126522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5"/>
          <p:cNvSpPr/>
          <p:nvPr/>
        </p:nvSpPr>
        <p:spPr>
          <a:xfrm rot="203902">
            <a:off x="5434626" y="3950568"/>
            <a:ext cx="126522" cy="126522"/>
          </a:xfrm>
          <a:prstGeom prst="ellipse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5"/>
          <p:cNvSpPr/>
          <p:nvPr/>
        </p:nvSpPr>
        <p:spPr>
          <a:xfrm rot="203902">
            <a:off x="7966070" y="4403176"/>
            <a:ext cx="126522" cy="126522"/>
          </a:xfrm>
          <a:prstGeom prst="ellipse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5"/>
          <p:cNvPicPr preferRelativeResize="0"/>
          <p:nvPr/>
        </p:nvPicPr>
        <p:blipFill rotWithShape="1">
          <a:blip r:embed="rId3">
            <a:alphaModFix/>
          </a:blip>
          <a:srcRect b="34391" l="15541" r="16236" t="0"/>
          <a:stretch/>
        </p:blipFill>
        <p:spPr>
          <a:xfrm rot="544582">
            <a:off x="8307437" y="1518158"/>
            <a:ext cx="239040" cy="22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 rotWithShape="1">
          <a:blip r:embed="rId3">
            <a:alphaModFix/>
          </a:blip>
          <a:srcRect b="34391" l="15541" r="16236" t="0"/>
          <a:stretch/>
        </p:blipFill>
        <p:spPr>
          <a:xfrm rot="544582">
            <a:off x="8206637" y="2098565"/>
            <a:ext cx="239040" cy="22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/>
          <p:cNvPicPr preferRelativeResize="0"/>
          <p:nvPr/>
        </p:nvPicPr>
        <p:blipFill rotWithShape="1">
          <a:blip r:embed="rId3">
            <a:alphaModFix/>
          </a:blip>
          <a:srcRect b="34391" l="15541" r="16236" t="0"/>
          <a:stretch/>
        </p:blipFill>
        <p:spPr>
          <a:xfrm rot="544582">
            <a:off x="8087837" y="2735661"/>
            <a:ext cx="239040" cy="22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5"/>
          <p:cNvPicPr preferRelativeResize="0"/>
          <p:nvPr/>
        </p:nvPicPr>
        <p:blipFill rotWithShape="1">
          <a:blip r:embed="rId3">
            <a:alphaModFix/>
          </a:blip>
          <a:srcRect b="34391" l="15541" r="16236" t="0"/>
          <a:stretch/>
        </p:blipFill>
        <p:spPr>
          <a:xfrm rot="544582">
            <a:off x="7979050" y="3372755"/>
            <a:ext cx="239040" cy="229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title"/>
          </p:nvPr>
        </p:nvSpPr>
        <p:spPr>
          <a:xfrm>
            <a:off x="311700" y="292625"/>
            <a:ext cx="8702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" sz="3400">
                <a:solidFill>
                  <a:srgbClr val="0086F7"/>
                </a:solidFill>
              </a:rPr>
              <a:t>Inlining - Drawbacks: Inline Order</a:t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400">
              <a:solidFill>
                <a:srgbClr val="0086F7"/>
              </a:solidFill>
            </a:endParaRPr>
          </a:p>
        </p:txBody>
      </p:sp>
      <p:sp>
        <p:nvSpPr>
          <p:cNvPr id="204" name="Google Shape;204;p34"/>
          <p:cNvSpPr txBox="1"/>
          <p:nvPr/>
        </p:nvSpPr>
        <p:spPr>
          <a:xfrm>
            <a:off x="152400" y="1516338"/>
            <a:ext cx="20679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Info at the top, e.g. </a:t>
            </a:r>
            <a:br>
              <a:rPr b="0" i="0" lang="el" sz="1400" u="none" cap="none" strike="noStrike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l" sz="1400" u="none" cap="none" strike="noStrike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constant arguments</a:t>
            </a:r>
            <a:endParaRPr b="0" i="0" sz="1400" u="none" cap="none" strike="noStrike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48350"/>
            <a:ext cx="8839200" cy="159587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4"/>
          <p:cNvSpPr txBox="1"/>
          <p:nvPr/>
        </p:nvSpPr>
        <p:spPr>
          <a:xfrm>
            <a:off x="3901550" y="1516338"/>
            <a:ext cx="29589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Complex Functions (starting without context)</a:t>
            </a:r>
            <a:endParaRPr b="0" i="0" sz="1400" u="none" cap="none" strike="noStrike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07" name="Google Shape;207;p34"/>
          <p:cNvCxnSpPr/>
          <p:nvPr/>
        </p:nvCxnSpPr>
        <p:spPr>
          <a:xfrm flipH="1">
            <a:off x="2804850" y="2064800"/>
            <a:ext cx="1702200" cy="495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8" name="Google Shape;208;p34"/>
          <p:cNvCxnSpPr/>
          <p:nvPr/>
        </p:nvCxnSpPr>
        <p:spPr>
          <a:xfrm flipH="1">
            <a:off x="4358875" y="2079600"/>
            <a:ext cx="525600" cy="488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9" name="Google Shape;209;p34"/>
          <p:cNvCxnSpPr/>
          <p:nvPr/>
        </p:nvCxnSpPr>
        <p:spPr>
          <a:xfrm>
            <a:off x="5173100" y="2116600"/>
            <a:ext cx="281100" cy="407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10" name="Google Shape;210;p34"/>
          <p:cNvCxnSpPr/>
          <p:nvPr/>
        </p:nvCxnSpPr>
        <p:spPr>
          <a:xfrm>
            <a:off x="5409925" y="2087000"/>
            <a:ext cx="2486400" cy="488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11" name="Google Shape;21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50000"/>
            <a:ext cx="8839200" cy="159587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5"/>
          <p:cNvSpPr txBox="1"/>
          <p:nvPr>
            <p:ph type="title"/>
          </p:nvPr>
        </p:nvSpPr>
        <p:spPr>
          <a:xfrm>
            <a:off x="311700" y="292625"/>
            <a:ext cx="8702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" sz="3400">
                <a:solidFill>
                  <a:srgbClr val="0086F7"/>
                </a:solidFill>
              </a:rPr>
              <a:t>Inlining - Drawbacks: Inline Order</a:t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400">
              <a:solidFill>
                <a:srgbClr val="0086F7"/>
              </a:solidFill>
            </a:endParaRPr>
          </a:p>
        </p:txBody>
      </p:sp>
      <p:sp>
        <p:nvSpPr>
          <p:cNvPr id="218" name="Google Shape;218;p35"/>
          <p:cNvSpPr txBox="1"/>
          <p:nvPr/>
        </p:nvSpPr>
        <p:spPr>
          <a:xfrm>
            <a:off x="152400" y="1516338"/>
            <a:ext cx="20679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Info at the top, e.g. </a:t>
            </a:r>
            <a:br>
              <a:rPr b="0" i="0" lang="el" sz="1400" u="none" cap="none" strike="noStrike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l" sz="1400" u="none" cap="none" strike="noStrike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constant arguments</a:t>
            </a:r>
            <a:endParaRPr b="0" i="0" sz="1400" u="none" cap="none" strike="noStrike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9" name="Google Shape;219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50000"/>
            <a:ext cx="8839200" cy="159587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6"/>
          <p:cNvSpPr txBox="1"/>
          <p:nvPr>
            <p:ph type="title"/>
          </p:nvPr>
        </p:nvSpPr>
        <p:spPr>
          <a:xfrm>
            <a:off x="311700" y="292625"/>
            <a:ext cx="8702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" sz="3400">
                <a:solidFill>
                  <a:srgbClr val="0086F7"/>
                </a:solidFill>
              </a:rPr>
              <a:t>Inlining - Drawbacks: Inline Order</a:t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400">
              <a:solidFill>
                <a:srgbClr val="0086F7"/>
              </a:solidFill>
            </a:endParaRPr>
          </a:p>
        </p:txBody>
      </p:sp>
      <p:sp>
        <p:nvSpPr>
          <p:cNvPr id="226" name="Google Shape;226;p36"/>
          <p:cNvSpPr txBox="1"/>
          <p:nvPr/>
        </p:nvSpPr>
        <p:spPr>
          <a:xfrm>
            <a:off x="152400" y="1516338"/>
            <a:ext cx="20679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Info at the top, e.g. </a:t>
            </a:r>
            <a:br>
              <a:rPr b="0" i="0" lang="el" sz="1400" u="none" cap="none" strike="noStrike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l" sz="1400" u="none" cap="none" strike="noStrike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constant arguments</a:t>
            </a:r>
            <a:endParaRPr b="0" i="0" sz="1400" u="none" cap="none" strike="noStrike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7" name="Google Shape;22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12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50000"/>
            <a:ext cx="8839200" cy="159587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7"/>
          <p:cNvSpPr txBox="1"/>
          <p:nvPr/>
        </p:nvSpPr>
        <p:spPr>
          <a:xfrm>
            <a:off x="3080225" y="1517163"/>
            <a:ext cx="19347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Maybe the inliner stops here</a:t>
            </a:r>
            <a:endParaRPr b="0" i="0" sz="1400" u="none" cap="none" strike="noStrike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4" name="Google Shape;234;p37"/>
          <p:cNvSpPr txBox="1"/>
          <p:nvPr>
            <p:ph type="title"/>
          </p:nvPr>
        </p:nvSpPr>
        <p:spPr>
          <a:xfrm>
            <a:off x="311700" y="292625"/>
            <a:ext cx="8702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" sz="3400">
                <a:solidFill>
                  <a:srgbClr val="0086F7"/>
                </a:solidFill>
              </a:rPr>
              <a:t>Inlining - Drawbacks: Inline Order</a:t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400">
              <a:solidFill>
                <a:srgbClr val="0086F7"/>
              </a:solidFill>
            </a:endParaRPr>
          </a:p>
        </p:txBody>
      </p:sp>
      <p:sp>
        <p:nvSpPr>
          <p:cNvPr id="235" name="Google Shape;235;p37"/>
          <p:cNvSpPr txBox="1"/>
          <p:nvPr/>
        </p:nvSpPr>
        <p:spPr>
          <a:xfrm>
            <a:off x="152400" y="1516338"/>
            <a:ext cx="20679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Info at the top, e.g. </a:t>
            </a:r>
            <a:br>
              <a:rPr b="0" i="0" lang="el" sz="1400" u="none" cap="none" strike="noStrike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l" sz="1400" u="none" cap="none" strike="noStrike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constant arguments</a:t>
            </a:r>
            <a:endParaRPr b="0" i="0" sz="1400" u="none" cap="none" strike="noStrike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6" name="Google Shape;236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/>
          <p:nvPr>
            <p:ph type="title"/>
          </p:nvPr>
        </p:nvSpPr>
        <p:spPr>
          <a:xfrm>
            <a:off x="311700" y="292625"/>
            <a:ext cx="8702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" sz="3400">
                <a:solidFill>
                  <a:srgbClr val="0086F7"/>
                </a:solidFill>
              </a:rPr>
              <a:t>Inlining - Drawbacks: Inline Order</a:t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400">
              <a:solidFill>
                <a:srgbClr val="6D9EEB"/>
              </a:solidFill>
            </a:endParaRPr>
          </a:p>
        </p:txBody>
      </p:sp>
      <p:pic>
        <p:nvPicPr>
          <p:cNvPr id="242" name="Google Shape;24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3700" y="1696825"/>
            <a:ext cx="3056600" cy="266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8"/>
          <p:cNvSpPr txBox="1"/>
          <p:nvPr/>
        </p:nvSpPr>
        <p:spPr>
          <a:xfrm>
            <a:off x="311700" y="2611350"/>
            <a:ext cx="2891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Strongly Connected Components (SCCs) have no top-down/bottom-up order</a:t>
            </a:r>
            <a:endParaRPr b="0" i="0" sz="1400" u="none" cap="none" strike="noStrike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4" name="Google Shape;244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chemeClr val="accent5"/>
                </a:solidFill>
              </a:rPr>
              <a:t>Inlining - Alternatives: thin-LTO</a:t>
            </a:r>
            <a:r>
              <a:rPr baseline="30000" lang="el" sz="3400" u="sng">
                <a:solidFill>
                  <a:schemeClr val="hlink"/>
                </a:solidFill>
                <a:hlinkClick action="ppaction://hlinksldjump" r:id="rId3"/>
              </a:rPr>
              <a:t>[7]</a:t>
            </a:r>
            <a:r>
              <a:rPr lang="el" sz="3400">
                <a:solidFill>
                  <a:schemeClr val="accent5"/>
                </a:solidFill>
              </a:rPr>
              <a:t> vs HTO</a:t>
            </a:r>
            <a:r>
              <a:rPr baseline="30000" lang="el" sz="3400" u="sng">
                <a:solidFill>
                  <a:schemeClr val="hlink"/>
                </a:solidFill>
                <a:hlinkClick action="ppaction://hlinksldjump" r:id="rId4"/>
              </a:rPr>
              <a:t>[8]</a:t>
            </a:r>
            <a:endParaRPr baseline="30000" sz="34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363" y="1141900"/>
            <a:ext cx="8095285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9"/>
          <p:cNvSpPr txBox="1"/>
          <p:nvPr/>
        </p:nvSpPr>
        <p:spPr>
          <a:xfrm>
            <a:off x="4910250" y="1932599"/>
            <a:ext cx="3669000" cy="12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chemeClr val="accent2"/>
                </a:solidFill>
              </a:rPr>
              <a:t>inter-translation unit “LLVM-IR” attributes can match thin-LTO speedups</a:t>
            </a:r>
            <a:endParaRPr sz="2400">
              <a:solidFill>
                <a:schemeClr val="accent2"/>
              </a:solidFill>
            </a:endParaRPr>
          </a:p>
        </p:txBody>
      </p:sp>
      <p:cxnSp>
        <p:nvCxnSpPr>
          <p:cNvPr id="252" name="Google Shape;252;p39"/>
          <p:cNvCxnSpPr/>
          <p:nvPr/>
        </p:nvCxnSpPr>
        <p:spPr>
          <a:xfrm rot="10800000">
            <a:off x="3951025" y="2064775"/>
            <a:ext cx="898500" cy="3153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3" name="Google Shape;253;p39"/>
          <p:cNvSpPr txBox="1"/>
          <p:nvPr/>
        </p:nvSpPr>
        <p:spPr>
          <a:xfrm>
            <a:off x="3538625" y="3947649"/>
            <a:ext cx="3669000" cy="12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chemeClr val="accent2"/>
                </a:solidFill>
              </a:rPr>
              <a:t>so far, not all</a:t>
            </a:r>
            <a:endParaRPr sz="2400">
              <a:solidFill>
                <a:schemeClr val="accent2"/>
              </a:solidFill>
            </a:endParaRPr>
          </a:p>
        </p:txBody>
      </p:sp>
      <p:cxnSp>
        <p:nvCxnSpPr>
          <p:cNvPr id="254" name="Google Shape;254;p39"/>
          <p:cNvCxnSpPr/>
          <p:nvPr/>
        </p:nvCxnSpPr>
        <p:spPr>
          <a:xfrm rot="10800000">
            <a:off x="2958750" y="4256950"/>
            <a:ext cx="1304700" cy="60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5" name="Google Shape;255;p39"/>
          <p:cNvCxnSpPr/>
          <p:nvPr/>
        </p:nvCxnSpPr>
        <p:spPr>
          <a:xfrm flipH="1" rot="10800000">
            <a:off x="6427250" y="4216500"/>
            <a:ext cx="1304700" cy="60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6" name="Google Shape;256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"/>
          <p:cNvSpPr/>
          <p:nvPr/>
        </p:nvSpPr>
        <p:spPr>
          <a:xfrm>
            <a:off x="3250263" y="1574563"/>
            <a:ext cx="2643475" cy="1994375"/>
          </a:xfrm>
          <a:prstGeom prst="flowChartExtra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0"/>
          <p:cNvSpPr txBox="1"/>
          <p:nvPr/>
        </p:nvSpPr>
        <p:spPr>
          <a:xfrm>
            <a:off x="3654775" y="1020700"/>
            <a:ext cx="1820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chemeClr val="accent2"/>
                </a:solidFill>
              </a:rPr>
              <a:t>Inlining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263" name="Google Shape;263;p40"/>
          <p:cNvSpPr txBox="1"/>
          <p:nvPr/>
        </p:nvSpPr>
        <p:spPr>
          <a:xfrm>
            <a:off x="470400" y="3079650"/>
            <a:ext cx="31185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chemeClr val="accent2"/>
                </a:solidFill>
              </a:rPr>
              <a:t>Interprocedural Optimization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264" name="Google Shape;264;p40"/>
          <p:cNvSpPr txBox="1"/>
          <p:nvPr/>
        </p:nvSpPr>
        <p:spPr>
          <a:xfrm>
            <a:off x="5613425" y="3079650"/>
            <a:ext cx="31185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chemeClr val="accent2"/>
                </a:solidFill>
              </a:rPr>
              <a:t>Function Specialization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265" name="Google Shape;265;p40"/>
          <p:cNvSpPr txBox="1"/>
          <p:nvPr/>
        </p:nvSpPr>
        <p:spPr>
          <a:xfrm>
            <a:off x="311700" y="445025"/>
            <a:ext cx="85206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Design Space</a:t>
            </a:r>
            <a:endParaRPr sz="3400">
              <a:solidFill>
                <a:srgbClr val="6D9EEB"/>
              </a:solidFill>
            </a:endParaRPr>
          </a:p>
        </p:txBody>
      </p:sp>
      <p:sp>
        <p:nvSpPr>
          <p:cNvPr id="266" name="Google Shape;266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/>
          <p:nvPr/>
        </p:nvSpPr>
        <p:spPr>
          <a:xfrm>
            <a:off x="3250263" y="1574563"/>
            <a:ext cx="2643475" cy="1994375"/>
          </a:xfrm>
          <a:prstGeom prst="flowChartExtra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1"/>
          <p:cNvSpPr txBox="1"/>
          <p:nvPr/>
        </p:nvSpPr>
        <p:spPr>
          <a:xfrm>
            <a:off x="3654775" y="1020700"/>
            <a:ext cx="1820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chemeClr val="accent2"/>
                </a:solidFill>
              </a:rPr>
              <a:t>Inlining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273" name="Google Shape;273;p41"/>
          <p:cNvSpPr txBox="1"/>
          <p:nvPr/>
        </p:nvSpPr>
        <p:spPr>
          <a:xfrm>
            <a:off x="470400" y="3079650"/>
            <a:ext cx="31185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chemeClr val="accent2"/>
                </a:solidFill>
              </a:rPr>
              <a:t>Interprocedural Optimization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274" name="Google Shape;274;p41"/>
          <p:cNvSpPr txBox="1"/>
          <p:nvPr/>
        </p:nvSpPr>
        <p:spPr>
          <a:xfrm>
            <a:off x="5613425" y="3079650"/>
            <a:ext cx="31185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chemeClr val="accent2"/>
                </a:solidFill>
              </a:rPr>
              <a:t>Function Specialization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275" name="Google Shape;275;p41"/>
          <p:cNvSpPr txBox="1"/>
          <p:nvPr/>
        </p:nvSpPr>
        <p:spPr>
          <a:xfrm>
            <a:off x="311700" y="445025"/>
            <a:ext cx="85206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Design Space</a:t>
            </a:r>
            <a:endParaRPr sz="3400">
              <a:solidFill>
                <a:srgbClr val="6D9EEB"/>
              </a:solidFill>
            </a:endParaRPr>
          </a:p>
        </p:txBody>
      </p:sp>
      <p:sp>
        <p:nvSpPr>
          <p:cNvPr id="276" name="Google Shape;276;p41"/>
          <p:cNvSpPr/>
          <p:nvPr/>
        </p:nvSpPr>
        <p:spPr>
          <a:xfrm>
            <a:off x="4308575" y="1937925"/>
            <a:ext cx="244500" cy="240000"/>
          </a:xfrm>
          <a:prstGeom prst="flowChartConnector">
            <a:avLst/>
          </a:prstGeom>
          <a:solidFill>
            <a:srgbClr val="FF8B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1"/>
          <p:cNvSpPr txBox="1"/>
          <p:nvPr/>
        </p:nvSpPr>
        <p:spPr>
          <a:xfrm>
            <a:off x="6025025" y="1796925"/>
            <a:ext cx="2295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212121"/>
                </a:solidFill>
                <a:highlight>
                  <a:srgbClr val="FF8BFF"/>
                </a:highlight>
              </a:rPr>
              <a:t>Present Default</a:t>
            </a:r>
            <a:endParaRPr sz="2400">
              <a:solidFill>
                <a:srgbClr val="212121"/>
              </a:solidFill>
              <a:highlight>
                <a:srgbClr val="FF8BFF"/>
              </a:highlight>
            </a:endParaRPr>
          </a:p>
        </p:txBody>
      </p:sp>
      <p:sp>
        <p:nvSpPr>
          <p:cNvPr id="278" name="Google Shape;278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2"/>
          <p:cNvSpPr/>
          <p:nvPr/>
        </p:nvSpPr>
        <p:spPr>
          <a:xfrm>
            <a:off x="3250263" y="1574563"/>
            <a:ext cx="2643475" cy="1994375"/>
          </a:xfrm>
          <a:prstGeom prst="flowChartExtra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2"/>
          <p:cNvSpPr txBox="1"/>
          <p:nvPr/>
        </p:nvSpPr>
        <p:spPr>
          <a:xfrm>
            <a:off x="3654775" y="1020700"/>
            <a:ext cx="1820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chemeClr val="accent2"/>
                </a:solidFill>
              </a:rPr>
              <a:t>Inlining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285" name="Google Shape;285;p42"/>
          <p:cNvSpPr txBox="1"/>
          <p:nvPr/>
        </p:nvSpPr>
        <p:spPr>
          <a:xfrm>
            <a:off x="470400" y="3079650"/>
            <a:ext cx="31185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chemeClr val="accent2"/>
                </a:solidFill>
              </a:rPr>
              <a:t>Interprocedural Optimization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286" name="Google Shape;286;p42"/>
          <p:cNvSpPr txBox="1"/>
          <p:nvPr/>
        </p:nvSpPr>
        <p:spPr>
          <a:xfrm>
            <a:off x="5613425" y="3079650"/>
            <a:ext cx="31185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chemeClr val="accent2"/>
                </a:solidFill>
              </a:rPr>
              <a:t>Function Specialization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287" name="Google Shape;287;p42"/>
          <p:cNvSpPr txBox="1"/>
          <p:nvPr/>
        </p:nvSpPr>
        <p:spPr>
          <a:xfrm>
            <a:off x="311700" y="445025"/>
            <a:ext cx="85206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Design Space</a:t>
            </a:r>
            <a:endParaRPr sz="3400">
              <a:solidFill>
                <a:srgbClr val="6D9EEB"/>
              </a:solidFill>
            </a:endParaRPr>
          </a:p>
        </p:txBody>
      </p:sp>
      <p:sp>
        <p:nvSpPr>
          <p:cNvPr id="288" name="Google Shape;288;p42"/>
          <p:cNvSpPr/>
          <p:nvPr/>
        </p:nvSpPr>
        <p:spPr>
          <a:xfrm>
            <a:off x="4308575" y="1937925"/>
            <a:ext cx="244500" cy="240000"/>
          </a:xfrm>
          <a:prstGeom prst="flowChartConnector">
            <a:avLst/>
          </a:prstGeom>
          <a:solidFill>
            <a:srgbClr val="FF8B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2"/>
          <p:cNvSpPr txBox="1"/>
          <p:nvPr/>
        </p:nvSpPr>
        <p:spPr>
          <a:xfrm>
            <a:off x="6025025" y="1796925"/>
            <a:ext cx="2295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212121"/>
                </a:solidFill>
                <a:highlight>
                  <a:srgbClr val="FF8BFF"/>
                </a:highlight>
              </a:rPr>
              <a:t>Present Default</a:t>
            </a:r>
            <a:endParaRPr sz="2400">
              <a:solidFill>
                <a:srgbClr val="212121"/>
              </a:solidFill>
              <a:highlight>
                <a:srgbClr val="FF8BFF"/>
              </a:highlight>
            </a:endParaRPr>
          </a:p>
        </p:txBody>
      </p:sp>
      <p:sp>
        <p:nvSpPr>
          <p:cNvPr id="290" name="Google Shape;290;p42"/>
          <p:cNvSpPr/>
          <p:nvPr/>
        </p:nvSpPr>
        <p:spPr>
          <a:xfrm>
            <a:off x="4078100" y="1786425"/>
            <a:ext cx="710275" cy="560725"/>
          </a:xfrm>
          <a:prstGeom prst="flowChartExtract">
            <a:avLst/>
          </a:prstGeom>
          <a:noFill/>
          <a:ln cap="flat" cmpd="sng" w="38100">
            <a:solidFill>
              <a:srgbClr val="FF8B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2"/>
          <p:cNvSpPr txBox="1"/>
          <p:nvPr/>
        </p:nvSpPr>
        <p:spPr>
          <a:xfrm>
            <a:off x="683700" y="1796913"/>
            <a:ext cx="26919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212121"/>
                </a:solidFill>
                <a:highlight>
                  <a:srgbClr val="FF8BFF"/>
                </a:highlight>
              </a:rPr>
              <a:t>Present Options</a:t>
            </a:r>
            <a:endParaRPr sz="2400">
              <a:solidFill>
                <a:srgbClr val="212121"/>
              </a:solidFill>
              <a:highlight>
                <a:srgbClr val="FF8BFF"/>
              </a:highlight>
            </a:endParaRPr>
          </a:p>
        </p:txBody>
      </p:sp>
      <p:sp>
        <p:nvSpPr>
          <p:cNvPr id="292" name="Google Shape;292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"/>
          <p:cNvSpPr txBox="1"/>
          <p:nvPr/>
        </p:nvSpPr>
        <p:spPr>
          <a:xfrm>
            <a:off x="3654775" y="1020700"/>
            <a:ext cx="1820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chemeClr val="accent2"/>
                </a:solidFill>
              </a:rPr>
              <a:t>Inlining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298" name="Google Shape;298;p43"/>
          <p:cNvSpPr txBox="1"/>
          <p:nvPr/>
        </p:nvSpPr>
        <p:spPr>
          <a:xfrm>
            <a:off x="470400" y="3079650"/>
            <a:ext cx="31185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chemeClr val="accent2"/>
                </a:solidFill>
              </a:rPr>
              <a:t>Interprocedural Optimization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299" name="Google Shape;299;p43"/>
          <p:cNvSpPr txBox="1"/>
          <p:nvPr/>
        </p:nvSpPr>
        <p:spPr>
          <a:xfrm>
            <a:off x="5613425" y="3079650"/>
            <a:ext cx="31185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chemeClr val="accent2"/>
                </a:solidFill>
              </a:rPr>
              <a:t>Function Specialization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300" name="Google Shape;300;p43"/>
          <p:cNvSpPr/>
          <p:nvPr/>
        </p:nvSpPr>
        <p:spPr>
          <a:xfrm>
            <a:off x="4308575" y="1937925"/>
            <a:ext cx="244500" cy="240000"/>
          </a:xfrm>
          <a:prstGeom prst="flowChartConnector">
            <a:avLst/>
          </a:prstGeom>
          <a:solidFill>
            <a:srgbClr val="FF8B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3"/>
          <p:cNvSpPr/>
          <p:nvPr/>
        </p:nvSpPr>
        <p:spPr>
          <a:xfrm>
            <a:off x="4449750" y="2641375"/>
            <a:ext cx="244500" cy="240000"/>
          </a:xfrm>
          <a:prstGeom prst="flowChartConnector">
            <a:avLst/>
          </a:prstGeom>
          <a:solidFill>
            <a:srgbClr val="98C37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3"/>
          <p:cNvSpPr txBox="1"/>
          <p:nvPr/>
        </p:nvSpPr>
        <p:spPr>
          <a:xfrm>
            <a:off x="6025025" y="1796925"/>
            <a:ext cx="2295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212121"/>
                </a:solidFill>
                <a:highlight>
                  <a:srgbClr val="FF8BFF"/>
                </a:highlight>
              </a:rPr>
              <a:t>Present Default</a:t>
            </a:r>
            <a:endParaRPr sz="2400">
              <a:solidFill>
                <a:srgbClr val="212121"/>
              </a:solidFill>
              <a:highlight>
                <a:srgbClr val="FF8BFF"/>
              </a:highlight>
            </a:endParaRPr>
          </a:p>
        </p:txBody>
      </p:sp>
      <p:sp>
        <p:nvSpPr>
          <p:cNvPr id="303" name="Google Shape;303;p43"/>
          <p:cNvSpPr txBox="1"/>
          <p:nvPr/>
        </p:nvSpPr>
        <p:spPr>
          <a:xfrm>
            <a:off x="6103775" y="2500375"/>
            <a:ext cx="21378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212121"/>
                </a:solidFill>
                <a:highlight>
                  <a:srgbClr val="98C379"/>
                </a:highlight>
              </a:rPr>
              <a:t>Future Default</a:t>
            </a:r>
            <a:endParaRPr sz="2400">
              <a:solidFill>
                <a:srgbClr val="212121"/>
              </a:solidFill>
              <a:highlight>
                <a:srgbClr val="98C379"/>
              </a:highlight>
            </a:endParaRPr>
          </a:p>
        </p:txBody>
      </p:sp>
      <p:sp>
        <p:nvSpPr>
          <p:cNvPr id="304" name="Google Shape;304;p43"/>
          <p:cNvSpPr/>
          <p:nvPr/>
        </p:nvSpPr>
        <p:spPr>
          <a:xfrm>
            <a:off x="3250263" y="1574563"/>
            <a:ext cx="2643475" cy="1994375"/>
          </a:xfrm>
          <a:prstGeom prst="flowChartExtra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43"/>
          <p:cNvSpPr/>
          <p:nvPr/>
        </p:nvSpPr>
        <p:spPr>
          <a:xfrm>
            <a:off x="4078100" y="1786425"/>
            <a:ext cx="710275" cy="560725"/>
          </a:xfrm>
          <a:prstGeom prst="flowChartExtract">
            <a:avLst/>
          </a:prstGeom>
          <a:noFill/>
          <a:ln cap="flat" cmpd="sng" w="38100">
            <a:solidFill>
              <a:srgbClr val="FF8B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3"/>
          <p:cNvSpPr txBox="1"/>
          <p:nvPr/>
        </p:nvSpPr>
        <p:spPr>
          <a:xfrm>
            <a:off x="683700" y="1796913"/>
            <a:ext cx="26919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212121"/>
                </a:solidFill>
                <a:highlight>
                  <a:srgbClr val="FF8BFF"/>
                </a:highlight>
              </a:rPr>
              <a:t>Present Options</a:t>
            </a:r>
            <a:endParaRPr sz="2400">
              <a:solidFill>
                <a:srgbClr val="212121"/>
              </a:solidFill>
              <a:highlight>
                <a:srgbClr val="FF8BFF"/>
              </a:highlight>
            </a:endParaRPr>
          </a:p>
        </p:txBody>
      </p:sp>
      <p:sp>
        <p:nvSpPr>
          <p:cNvPr id="307" name="Google Shape;307;p43"/>
          <p:cNvSpPr txBox="1"/>
          <p:nvPr/>
        </p:nvSpPr>
        <p:spPr>
          <a:xfrm>
            <a:off x="311700" y="445025"/>
            <a:ext cx="85206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Design Space</a:t>
            </a:r>
            <a:endParaRPr sz="3400">
              <a:solidFill>
                <a:srgbClr val="6D9EEB"/>
              </a:solidFill>
            </a:endParaRPr>
          </a:p>
        </p:txBody>
      </p:sp>
      <p:sp>
        <p:nvSpPr>
          <p:cNvPr id="308" name="Google Shape;308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Alegreya"/>
                <a:ea typeface="Alegreya"/>
                <a:cs typeface="Alegreya"/>
                <a:sym typeface="Alegreya"/>
              </a:rPr>
              <a:t>The Present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14" name="Google Shape;11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4"/>
          <p:cNvSpPr txBox="1"/>
          <p:nvPr/>
        </p:nvSpPr>
        <p:spPr>
          <a:xfrm>
            <a:off x="3654775" y="1020700"/>
            <a:ext cx="1820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chemeClr val="accent2"/>
                </a:solidFill>
              </a:rPr>
              <a:t>Inlining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314" name="Google Shape;314;p44"/>
          <p:cNvSpPr txBox="1"/>
          <p:nvPr/>
        </p:nvSpPr>
        <p:spPr>
          <a:xfrm>
            <a:off x="470400" y="3079650"/>
            <a:ext cx="31185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chemeClr val="accent2"/>
                </a:solidFill>
              </a:rPr>
              <a:t>Interprocedural Optimization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315" name="Google Shape;315;p44"/>
          <p:cNvSpPr txBox="1"/>
          <p:nvPr/>
        </p:nvSpPr>
        <p:spPr>
          <a:xfrm>
            <a:off x="5613425" y="3079650"/>
            <a:ext cx="31185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chemeClr val="accent2"/>
                </a:solidFill>
              </a:rPr>
              <a:t>Function Specialization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316" name="Google Shape;316;p44"/>
          <p:cNvSpPr/>
          <p:nvPr/>
        </p:nvSpPr>
        <p:spPr>
          <a:xfrm>
            <a:off x="4308575" y="1937925"/>
            <a:ext cx="244500" cy="240000"/>
          </a:xfrm>
          <a:prstGeom prst="flowChartConnector">
            <a:avLst/>
          </a:prstGeom>
          <a:solidFill>
            <a:srgbClr val="FF8B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4"/>
          <p:cNvSpPr/>
          <p:nvPr/>
        </p:nvSpPr>
        <p:spPr>
          <a:xfrm>
            <a:off x="4449750" y="2641375"/>
            <a:ext cx="244500" cy="240000"/>
          </a:xfrm>
          <a:prstGeom prst="flowChartConnector">
            <a:avLst/>
          </a:prstGeom>
          <a:solidFill>
            <a:srgbClr val="98C37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4"/>
          <p:cNvSpPr txBox="1"/>
          <p:nvPr/>
        </p:nvSpPr>
        <p:spPr>
          <a:xfrm>
            <a:off x="6025025" y="1796925"/>
            <a:ext cx="2295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212121"/>
                </a:solidFill>
                <a:highlight>
                  <a:srgbClr val="FF8BFF"/>
                </a:highlight>
              </a:rPr>
              <a:t>Present Default</a:t>
            </a:r>
            <a:endParaRPr sz="2400">
              <a:solidFill>
                <a:srgbClr val="212121"/>
              </a:solidFill>
              <a:highlight>
                <a:srgbClr val="FF8BFF"/>
              </a:highlight>
            </a:endParaRPr>
          </a:p>
        </p:txBody>
      </p:sp>
      <p:sp>
        <p:nvSpPr>
          <p:cNvPr id="319" name="Google Shape;319;p44"/>
          <p:cNvSpPr txBox="1"/>
          <p:nvPr/>
        </p:nvSpPr>
        <p:spPr>
          <a:xfrm>
            <a:off x="6103775" y="2500375"/>
            <a:ext cx="21378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212121"/>
                </a:solidFill>
                <a:highlight>
                  <a:srgbClr val="98C379"/>
                </a:highlight>
              </a:rPr>
              <a:t>Future Default</a:t>
            </a:r>
            <a:endParaRPr sz="2400">
              <a:solidFill>
                <a:srgbClr val="212121"/>
              </a:solidFill>
              <a:highlight>
                <a:srgbClr val="98C379"/>
              </a:highlight>
            </a:endParaRPr>
          </a:p>
        </p:txBody>
      </p:sp>
      <p:sp>
        <p:nvSpPr>
          <p:cNvPr id="320" name="Google Shape;320;p44"/>
          <p:cNvSpPr/>
          <p:nvPr/>
        </p:nvSpPr>
        <p:spPr>
          <a:xfrm>
            <a:off x="4078100" y="1786425"/>
            <a:ext cx="710275" cy="560725"/>
          </a:xfrm>
          <a:prstGeom prst="flowChartExtract">
            <a:avLst/>
          </a:prstGeom>
          <a:noFill/>
          <a:ln cap="flat" cmpd="sng" w="38100">
            <a:solidFill>
              <a:srgbClr val="FF8B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4"/>
          <p:cNvSpPr txBox="1"/>
          <p:nvPr/>
        </p:nvSpPr>
        <p:spPr>
          <a:xfrm>
            <a:off x="683700" y="1796913"/>
            <a:ext cx="26919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212121"/>
                </a:solidFill>
                <a:highlight>
                  <a:srgbClr val="FF8BFF"/>
                </a:highlight>
              </a:rPr>
              <a:t>Present Options</a:t>
            </a:r>
            <a:endParaRPr sz="2400">
              <a:solidFill>
                <a:srgbClr val="212121"/>
              </a:solidFill>
              <a:highlight>
                <a:srgbClr val="FF8BFF"/>
              </a:highlight>
            </a:endParaRPr>
          </a:p>
        </p:txBody>
      </p:sp>
      <p:sp>
        <p:nvSpPr>
          <p:cNvPr id="322" name="Google Shape;322;p44"/>
          <p:cNvSpPr/>
          <p:nvPr/>
        </p:nvSpPr>
        <p:spPr>
          <a:xfrm>
            <a:off x="3250263" y="1574563"/>
            <a:ext cx="2643475" cy="1994375"/>
          </a:xfrm>
          <a:prstGeom prst="flowChartExtract">
            <a:avLst/>
          </a:prstGeom>
          <a:noFill/>
          <a:ln cap="flat" cmpd="sng" w="38100">
            <a:solidFill>
              <a:srgbClr val="98C3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4"/>
          <p:cNvSpPr txBox="1"/>
          <p:nvPr/>
        </p:nvSpPr>
        <p:spPr>
          <a:xfrm>
            <a:off x="851550" y="2500375"/>
            <a:ext cx="23562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212121"/>
                </a:solidFill>
                <a:highlight>
                  <a:srgbClr val="98C379"/>
                </a:highlight>
              </a:rPr>
              <a:t>Future Options</a:t>
            </a:r>
            <a:endParaRPr sz="2400">
              <a:solidFill>
                <a:srgbClr val="212121"/>
              </a:solidFill>
              <a:highlight>
                <a:srgbClr val="98C379"/>
              </a:highlight>
            </a:endParaRPr>
          </a:p>
        </p:txBody>
      </p:sp>
      <p:sp>
        <p:nvSpPr>
          <p:cNvPr id="324" name="Google Shape;324;p44"/>
          <p:cNvSpPr txBox="1"/>
          <p:nvPr/>
        </p:nvSpPr>
        <p:spPr>
          <a:xfrm>
            <a:off x="311700" y="445025"/>
            <a:ext cx="85206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Design Space</a:t>
            </a:r>
            <a:endParaRPr sz="3400">
              <a:solidFill>
                <a:srgbClr val="6D9EEB"/>
              </a:solidFill>
            </a:endParaRPr>
          </a:p>
        </p:txBody>
      </p:sp>
      <p:sp>
        <p:nvSpPr>
          <p:cNvPr id="325" name="Google Shape;325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5"/>
          <p:cNvSpPr txBox="1"/>
          <p:nvPr/>
        </p:nvSpPr>
        <p:spPr>
          <a:xfrm>
            <a:off x="3654775" y="1020700"/>
            <a:ext cx="1820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chemeClr val="accent2"/>
                </a:solidFill>
              </a:rPr>
              <a:t>Inlining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331" name="Google Shape;331;p45"/>
          <p:cNvSpPr txBox="1"/>
          <p:nvPr/>
        </p:nvSpPr>
        <p:spPr>
          <a:xfrm>
            <a:off x="470400" y="3079650"/>
            <a:ext cx="31185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chemeClr val="accent2"/>
                </a:solidFill>
              </a:rPr>
              <a:t>Interprocedural Optimization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332" name="Google Shape;332;p45"/>
          <p:cNvSpPr txBox="1"/>
          <p:nvPr/>
        </p:nvSpPr>
        <p:spPr>
          <a:xfrm>
            <a:off x="5613425" y="3079650"/>
            <a:ext cx="31185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chemeClr val="accent2"/>
                </a:solidFill>
              </a:rPr>
              <a:t>Function Specialization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333" name="Google Shape;333;p45"/>
          <p:cNvSpPr/>
          <p:nvPr/>
        </p:nvSpPr>
        <p:spPr>
          <a:xfrm>
            <a:off x="4308575" y="1937925"/>
            <a:ext cx="244500" cy="240000"/>
          </a:xfrm>
          <a:prstGeom prst="flowChartConnector">
            <a:avLst/>
          </a:prstGeom>
          <a:solidFill>
            <a:srgbClr val="FF8B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5"/>
          <p:cNvSpPr/>
          <p:nvPr/>
        </p:nvSpPr>
        <p:spPr>
          <a:xfrm>
            <a:off x="4449750" y="2641375"/>
            <a:ext cx="244500" cy="240000"/>
          </a:xfrm>
          <a:prstGeom prst="flowChartConnector">
            <a:avLst/>
          </a:prstGeom>
          <a:solidFill>
            <a:srgbClr val="98C37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5"/>
          <p:cNvSpPr txBox="1"/>
          <p:nvPr/>
        </p:nvSpPr>
        <p:spPr>
          <a:xfrm>
            <a:off x="6025025" y="1796925"/>
            <a:ext cx="2295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212121"/>
                </a:solidFill>
                <a:highlight>
                  <a:srgbClr val="FF8BFF"/>
                </a:highlight>
              </a:rPr>
              <a:t>Present Default</a:t>
            </a:r>
            <a:endParaRPr sz="2400">
              <a:solidFill>
                <a:srgbClr val="212121"/>
              </a:solidFill>
              <a:highlight>
                <a:srgbClr val="FF8BFF"/>
              </a:highlight>
            </a:endParaRPr>
          </a:p>
        </p:txBody>
      </p:sp>
      <p:sp>
        <p:nvSpPr>
          <p:cNvPr id="336" name="Google Shape;336;p45"/>
          <p:cNvSpPr txBox="1"/>
          <p:nvPr/>
        </p:nvSpPr>
        <p:spPr>
          <a:xfrm>
            <a:off x="6103775" y="2500375"/>
            <a:ext cx="21378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212121"/>
                </a:solidFill>
                <a:highlight>
                  <a:srgbClr val="98C379"/>
                </a:highlight>
              </a:rPr>
              <a:t>Future Default</a:t>
            </a:r>
            <a:endParaRPr sz="2400">
              <a:solidFill>
                <a:srgbClr val="212121"/>
              </a:solidFill>
              <a:highlight>
                <a:srgbClr val="98C379"/>
              </a:highlight>
            </a:endParaRPr>
          </a:p>
        </p:txBody>
      </p:sp>
      <p:sp>
        <p:nvSpPr>
          <p:cNvPr id="337" name="Google Shape;337;p45"/>
          <p:cNvSpPr/>
          <p:nvPr/>
        </p:nvSpPr>
        <p:spPr>
          <a:xfrm>
            <a:off x="4078100" y="1786425"/>
            <a:ext cx="710275" cy="560725"/>
          </a:xfrm>
          <a:prstGeom prst="flowChartExtract">
            <a:avLst/>
          </a:prstGeom>
          <a:noFill/>
          <a:ln cap="flat" cmpd="sng" w="38100">
            <a:solidFill>
              <a:srgbClr val="FF8B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5"/>
          <p:cNvSpPr txBox="1"/>
          <p:nvPr/>
        </p:nvSpPr>
        <p:spPr>
          <a:xfrm>
            <a:off x="683700" y="1796913"/>
            <a:ext cx="26919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212121"/>
                </a:solidFill>
                <a:highlight>
                  <a:srgbClr val="FF8BFF"/>
                </a:highlight>
              </a:rPr>
              <a:t>Present Options</a:t>
            </a:r>
            <a:endParaRPr sz="2400">
              <a:solidFill>
                <a:srgbClr val="212121"/>
              </a:solidFill>
              <a:highlight>
                <a:srgbClr val="FF8BFF"/>
              </a:highlight>
            </a:endParaRPr>
          </a:p>
        </p:txBody>
      </p:sp>
      <p:sp>
        <p:nvSpPr>
          <p:cNvPr id="339" name="Google Shape;339;p45"/>
          <p:cNvSpPr/>
          <p:nvPr/>
        </p:nvSpPr>
        <p:spPr>
          <a:xfrm>
            <a:off x="3250263" y="1574563"/>
            <a:ext cx="2643475" cy="1994375"/>
          </a:xfrm>
          <a:prstGeom prst="flowChartExtract">
            <a:avLst/>
          </a:prstGeom>
          <a:noFill/>
          <a:ln cap="flat" cmpd="sng" w="38100">
            <a:solidFill>
              <a:srgbClr val="98C3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5"/>
          <p:cNvSpPr txBox="1"/>
          <p:nvPr/>
        </p:nvSpPr>
        <p:spPr>
          <a:xfrm>
            <a:off x="851550" y="2500375"/>
            <a:ext cx="23562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212121"/>
                </a:solidFill>
                <a:highlight>
                  <a:srgbClr val="98C379"/>
                </a:highlight>
              </a:rPr>
              <a:t>Future Options</a:t>
            </a:r>
            <a:endParaRPr sz="2400">
              <a:solidFill>
                <a:srgbClr val="212121"/>
              </a:solidFill>
              <a:highlight>
                <a:srgbClr val="98C379"/>
              </a:highlight>
            </a:endParaRPr>
          </a:p>
        </p:txBody>
      </p:sp>
      <p:sp>
        <p:nvSpPr>
          <p:cNvPr id="341" name="Google Shape;341;p45"/>
          <p:cNvSpPr txBox="1"/>
          <p:nvPr/>
        </p:nvSpPr>
        <p:spPr>
          <a:xfrm>
            <a:off x="311700" y="445025"/>
            <a:ext cx="85206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Design Space</a:t>
            </a:r>
            <a:endParaRPr sz="3400">
              <a:solidFill>
                <a:srgbClr val="6D9EEB"/>
              </a:solidFill>
            </a:endParaRPr>
          </a:p>
        </p:txBody>
      </p:sp>
      <p:sp>
        <p:nvSpPr>
          <p:cNvPr id="342" name="Google Shape;342;p45"/>
          <p:cNvSpPr txBox="1"/>
          <p:nvPr/>
        </p:nvSpPr>
        <p:spPr>
          <a:xfrm>
            <a:off x="5029325" y="868300"/>
            <a:ext cx="5079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500"/>
              </a:spcBef>
              <a:spcAft>
                <a:spcPts val="800"/>
              </a:spcAft>
              <a:buNone/>
            </a:pPr>
            <a:r>
              <a:rPr lang="el" sz="1900">
                <a:solidFill>
                  <a:srgbClr val="00FF00"/>
                </a:solidFill>
                <a:latin typeface="Trebuchet MS"/>
                <a:ea typeface="Trebuchet MS"/>
                <a:cs typeface="Trebuchet MS"/>
                <a:sym typeface="Trebuchet MS"/>
              </a:rPr>
              <a:t>✔</a:t>
            </a:r>
            <a:endParaRPr/>
          </a:p>
        </p:txBody>
      </p:sp>
      <p:sp>
        <p:nvSpPr>
          <p:cNvPr id="343" name="Google Shape;343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6"/>
          <p:cNvSpPr txBox="1"/>
          <p:nvPr/>
        </p:nvSpPr>
        <p:spPr>
          <a:xfrm>
            <a:off x="3654775" y="1020700"/>
            <a:ext cx="1820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chemeClr val="accent2"/>
                </a:solidFill>
              </a:rPr>
              <a:t>Inlining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349" name="Google Shape;349;p46"/>
          <p:cNvSpPr txBox="1"/>
          <p:nvPr/>
        </p:nvSpPr>
        <p:spPr>
          <a:xfrm>
            <a:off x="470400" y="3079650"/>
            <a:ext cx="31185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chemeClr val="accent2"/>
                </a:solidFill>
              </a:rPr>
              <a:t>Interprocedural Optimization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350" name="Google Shape;350;p46"/>
          <p:cNvSpPr txBox="1"/>
          <p:nvPr/>
        </p:nvSpPr>
        <p:spPr>
          <a:xfrm>
            <a:off x="5613425" y="3079650"/>
            <a:ext cx="31185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chemeClr val="accent2"/>
                </a:solidFill>
              </a:rPr>
              <a:t>Function Specialization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351" name="Google Shape;351;p46"/>
          <p:cNvSpPr/>
          <p:nvPr/>
        </p:nvSpPr>
        <p:spPr>
          <a:xfrm>
            <a:off x="4308575" y="1937925"/>
            <a:ext cx="244500" cy="240000"/>
          </a:xfrm>
          <a:prstGeom prst="flowChartConnector">
            <a:avLst/>
          </a:prstGeom>
          <a:solidFill>
            <a:srgbClr val="FF8B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6"/>
          <p:cNvSpPr/>
          <p:nvPr/>
        </p:nvSpPr>
        <p:spPr>
          <a:xfrm>
            <a:off x="4449750" y="2641375"/>
            <a:ext cx="244500" cy="240000"/>
          </a:xfrm>
          <a:prstGeom prst="flowChartConnector">
            <a:avLst/>
          </a:prstGeom>
          <a:solidFill>
            <a:srgbClr val="98C37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6"/>
          <p:cNvSpPr txBox="1"/>
          <p:nvPr/>
        </p:nvSpPr>
        <p:spPr>
          <a:xfrm>
            <a:off x="6025025" y="1796925"/>
            <a:ext cx="2295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212121"/>
                </a:solidFill>
                <a:highlight>
                  <a:srgbClr val="FF8BFF"/>
                </a:highlight>
              </a:rPr>
              <a:t>Present Default</a:t>
            </a:r>
            <a:endParaRPr sz="2400">
              <a:solidFill>
                <a:srgbClr val="212121"/>
              </a:solidFill>
              <a:highlight>
                <a:srgbClr val="FF8BFF"/>
              </a:highlight>
            </a:endParaRPr>
          </a:p>
        </p:txBody>
      </p:sp>
      <p:sp>
        <p:nvSpPr>
          <p:cNvPr id="354" name="Google Shape;354;p46"/>
          <p:cNvSpPr txBox="1"/>
          <p:nvPr/>
        </p:nvSpPr>
        <p:spPr>
          <a:xfrm>
            <a:off x="6103775" y="2500375"/>
            <a:ext cx="21378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212121"/>
                </a:solidFill>
                <a:highlight>
                  <a:srgbClr val="98C379"/>
                </a:highlight>
              </a:rPr>
              <a:t>Future Default</a:t>
            </a:r>
            <a:endParaRPr sz="2400">
              <a:solidFill>
                <a:srgbClr val="212121"/>
              </a:solidFill>
              <a:highlight>
                <a:srgbClr val="98C379"/>
              </a:highlight>
            </a:endParaRPr>
          </a:p>
        </p:txBody>
      </p:sp>
      <p:sp>
        <p:nvSpPr>
          <p:cNvPr id="355" name="Google Shape;355;p46"/>
          <p:cNvSpPr/>
          <p:nvPr/>
        </p:nvSpPr>
        <p:spPr>
          <a:xfrm>
            <a:off x="4078100" y="1786425"/>
            <a:ext cx="710275" cy="560725"/>
          </a:xfrm>
          <a:prstGeom prst="flowChartExtract">
            <a:avLst/>
          </a:prstGeom>
          <a:noFill/>
          <a:ln cap="flat" cmpd="sng" w="38100">
            <a:solidFill>
              <a:srgbClr val="FF8B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6"/>
          <p:cNvSpPr txBox="1"/>
          <p:nvPr/>
        </p:nvSpPr>
        <p:spPr>
          <a:xfrm>
            <a:off x="683700" y="1796913"/>
            <a:ext cx="26919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212121"/>
                </a:solidFill>
                <a:highlight>
                  <a:srgbClr val="FF8BFF"/>
                </a:highlight>
              </a:rPr>
              <a:t>Present Options</a:t>
            </a:r>
            <a:endParaRPr sz="2400">
              <a:solidFill>
                <a:srgbClr val="212121"/>
              </a:solidFill>
              <a:highlight>
                <a:srgbClr val="FF8BFF"/>
              </a:highlight>
            </a:endParaRPr>
          </a:p>
        </p:txBody>
      </p:sp>
      <p:sp>
        <p:nvSpPr>
          <p:cNvPr id="357" name="Google Shape;357;p46"/>
          <p:cNvSpPr/>
          <p:nvPr/>
        </p:nvSpPr>
        <p:spPr>
          <a:xfrm>
            <a:off x="3250263" y="1574563"/>
            <a:ext cx="2643475" cy="1994375"/>
          </a:xfrm>
          <a:prstGeom prst="flowChartExtract">
            <a:avLst/>
          </a:prstGeom>
          <a:noFill/>
          <a:ln cap="flat" cmpd="sng" w="38100">
            <a:solidFill>
              <a:srgbClr val="98C3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6"/>
          <p:cNvSpPr txBox="1"/>
          <p:nvPr/>
        </p:nvSpPr>
        <p:spPr>
          <a:xfrm>
            <a:off x="851550" y="2500375"/>
            <a:ext cx="23562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rgbClr val="212121"/>
                </a:solidFill>
                <a:highlight>
                  <a:srgbClr val="98C379"/>
                </a:highlight>
              </a:rPr>
              <a:t>Future Options</a:t>
            </a:r>
            <a:endParaRPr sz="2400">
              <a:solidFill>
                <a:srgbClr val="212121"/>
              </a:solidFill>
              <a:highlight>
                <a:srgbClr val="98C379"/>
              </a:highlight>
            </a:endParaRPr>
          </a:p>
        </p:txBody>
      </p:sp>
      <p:sp>
        <p:nvSpPr>
          <p:cNvPr id="359" name="Google Shape;359;p46"/>
          <p:cNvSpPr txBox="1"/>
          <p:nvPr/>
        </p:nvSpPr>
        <p:spPr>
          <a:xfrm>
            <a:off x="311700" y="445025"/>
            <a:ext cx="85206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Design Space</a:t>
            </a:r>
            <a:endParaRPr sz="3400">
              <a:solidFill>
                <a:srgbClr val="6D9EEB"/>
              </a:solidFill>
            </a:endParaRPr>
          </a:p>
        </p:txBody>
      </p:sp>
      <p:sp>
        <p:nvSpPr>
          <p:cNvPr id="360" name="Google Shape;360;p46"/>
          <p:cNvSpPr txBox="1"/>
          <p:nvPr/>
        </p:nvSpPr>
        <p:spPr>
          <a:xfrm>
            <a:off x="5029325" y="868300"/>
            <a:ext cx="5079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500"/>
              </a:spcBef>
              <a:spcAft>
                <a:spcPts val="800"/>
              </a:spcAft>
              <a:buNone/>
            </a:pPr>
            <a:r>
              <a:rPr lang="el" sz="1900">
                <a:solidFill>
                  <a:srgbClr val="00FF00"/>
                </a:solidFill>
                <a:latin typeface="Trebuchet MS"/>
                <a:ea typeface="Trebuchet MS"/>
                <a:cs typeface="Trebuchet MS"/>
                <a:sym typeface="Trebuchet MS"/>
              </a:rPr>
              <a:t>✔</a:t>
            </a:r>
            <a:endParaRPr/>
          </a:p>
        </p:txBody>
      </p:sp>
      <p:sp>
        <p:nvSpPr>
          <p:cNvPr id="361" name="Google Shape;361;p46"/>
          <p:cNvSpPr txBox="1"/>
          <p:nvPr/>
        </p:nvSpPr>
        <p:spPr>
          <a:xfrm>
            <a:off x="3654775" y="4360325"/>
            <a:ext cx="1820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>
                <a:solidFill>
                  <a:schemeClr val="accent2"/>
                </a:solidFill>
              </a:rPr>
              <a:t>Attributor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362" name="Google Shape;362;p46"/>
          <p:cNvSpPr/>
          <p:nvPr/>
        </p:nvSpPr>
        <p:spPr>
          <a:xfrm rot="-2509021">
            <a:off x="5302581" y="4010496"/>
            <a:ext cx="855788" cy="481234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F8BFF"/>
              </a:gs>
              <a:gs pos="100000">
                <a:srgbClr val="98C379"/>
              </a:gs>
              <a:gs pos="100000">
                <a:srgbClr val="73737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6"/>
          <p:cNvSpPr/>
          <p:nvPr/>
        </p:nvSpPr>
        <p:spPr>
          <a:xfrm flipH="1" rot="2509021">
            <a:off x="2983731" y="4010496"/>
            <a:ext cx="855788" cy="48123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8B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4" name="Google Shape;36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7100" y="3918100"/>
            <a:ext cx="507900" cy="5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Pass Ordering</a:t>
            </a:r>
            <a:endParaRPr sz="3400">
              <a:solidFill>
                <a:srgbClr val="0086F7"/>
              </a:solidFill>
            </a:endParaRPr>
          </a:p>
        </p:txBody>
      </p:sp>
      <p:sp>
        <p:nvSpPr>
          <p:cNvPr id="371" name="Google Shape;371;p47"/>
          <p:cNvSpPr/>
          <p:nvPr/>
        </p:nvSpPr>
        <p:spPr>
          <a:xfrm>
            <a:off x="1737550" y="2255330"/>
            <a:ext cx="2111700" cy="4650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Proxima Nova"/>
                <a:ea typeface="Proxima Nova"/>
                <a:cs typeface="Proxima Nova"/>
                <a:sym typeface="Proxima Nova"/>
              </a:rPr>
              <a:t>Function Attribute Pass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2" name="Google Shape;372;p47"/>
          <p:cNvSpPr/>
          <p:nvPr/>
        </p:nvSpPr>
        <p:spPr>
          <a:xfrm>
            <a:off x="1715650" y="2970854"/>
            <a:ext cx="2111700" cy="4650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Proxima Nova"/>
                <a:ea typeface="Proxima Nova"/>
                <a:cs typeface="Proxima Nova"/>
                <a:sym typeface="Proxima Nova"/>
              </a:rPr>
              <a:t>Promote Arguments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3" name="Google Shape;373;p47"/>
          <p:cNvSpPr/>
          <p:nvPr/>
        </p:nvSpPr>
        <p:spPr>
          <a:xfrm>
            <a:off x="1737550" y="3686377"/>
            <a:ext cx="2111700" cy="4650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Proxima Nova"/>
                <a:ea typeface="Proxima Nova"/>
                <a:cs typeface="Proxima Nova"/>
                <a:sym typeface="Proxima Nova"/>
              </a:rPr>
              <a:t>Function Passes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4" name="Google Shape;374;p47"/>
          <p:cNvSpPr/>
          <p:nvPr/>
        </p:nvSpPr>
        <p:spPr>
          <a:xfrm>
            <a:off x="1737550" y="1294859"/>
            <a:ext cx="2111700" cy="7101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Proxima Nova"/>
                <a:ea typeface="Proxima Nova"/>
                <a:cs typeface="Proxima Nova"/>
                <a:sym typeface="Proxima Nova"/>
              </a:rPr>
              <a:t>Interprocedural Sparse Conditional Constant Propagation Pass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5" name="Google Shape;375;p47"/>
          <p:cNvSpPr/>
          <p:nvPr/>
        </p:nvSpPr>
        <p:spPr>
          <a:xfrm>
            <a:off x="1737550" y="4401901"/>
            <a:ext cx="2111700" cy="4650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Proxima Nova"/>
                <a:ea typeface="Proxima Nova"/>
                <a:cs typeface="Proxima Nova"/>
                <a:sym typeface="Proxima Nova"/>
              </a:rPr>
              <a:t>Inliner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6" name="Google Shape;376;p47"/>
          <p:cNvSpPr/>
          <p:nvPr/>
        </p:nvSpPr>
        <p:spPr>
          <a:xfrm flipH="1">
            <a:off x="2666350" y="2004927"/>
            <a:ext cx="254100" cy="250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7"/>
          <p:cNvSpPr/>
          <p:nvPr/>
        </p:nvSpPr>
        <p:spPr>
          <a:xfrm flipH="1">
            <a:off x="2666350" y="2720500"/>
            <a:ext cx="254100" cy="250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47"/>
          <p:cNvSpPr/>
          <p:nvPr/>
        </p:nvSpPr>
        <p:spPr>
          <a:xfrm flipH="1">
            <a:off x="2666350" y="3436073"/>
            <a:ext cx="254100" cy="250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7"/>
          <p:cNvSpPr/>
          <p:nvPr/>
        </p:nvSpPr>
        <p:spPr>
          <a:xfrm flipH="1">
            <a:off x="2666350" y="4151547"/>
            <a:ext cx="254100" cy="250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7"/>
          <p:cNvSpPr/>
          <p:nvPr/>
        </p:nvSpPr>
        <p:spPr>
          <a:xfrm flipH="1" rot="10800000">
            <a:off x="311700" y="2153768"/>
            <a:ext cx="1406400" cy="2577300"/>
          </a:xfrm>
          <a:prstGeom prst="curvedRightArrow">
            <a:avLst>
              <a:gd fmla="val 13066" name="adj1"/>
              <a:gd fmla="val 51700" name="adj2"/>
              <a:gd fmla="val 25000" name="adj3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7"/>
          <p:cNvSpPr/>
          <p:nvPr/>
        </p:nvSpPr>
        <p:spPr>
          <a:xfrm flipH="1">
            <a:off x="2666350" y="4867021"/>
            <a:ext cx="254100" cy="250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47"/>
          <p:cNvSpPr/>
          <p:nvPr/>
        </p:nvSpPr>
        <p:spPr>
          <a:xfrm flipH="1">
            <a:off x="2666350" y="1039000"/>
            <a:ext cx="254100" cy="250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47"/>
          <p:cNvSpPr txBox="1"/>
          <p:nvPr/>
        </p:nvSpPr>
        <p:spPr>
          <a:xfrm>
            <a:off x="4059550" y="1560250"/>
            <a:ext cx="5084400" cy="3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06B6EF"/>
                </a:solidFill>
                <a:latin typeface="Roboto Mono"/>
                <a:ea typeface="Roboto Mono"/>
                <a:cs typeface="Roboto Mono"/>
                <a:sym typeface="Roboto Mono"/>
              </a:rPr>
              <a:t>unknown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l" sz="13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int </a:t>
            </a:r>
            <a:r>
              <a:rPr lang="el" sz="1300">
                <a:solidFill>
                  <a:srgbClr val="5BC4BF"/>
                </a:solidFill>
                <a:latin typeface="Roboto Mono"/>
                <a:ea typeface="Roboto Mono"/>
                <a:cs typeface="Roboto Mono"/>
                <a:sym typeface="Roboto Mono"/>
              </a:rPr>
              <a:t>&amp;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x);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15BA4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check_n_rec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l" sz="13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n,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5BC4BF"/>
                </a:solidFill>
                <a:latin typeface="Roboto Mono"/>
                <a:ea typeface="Roboto Mono"/>
                <a:cs typeface="Roboto Mono"/>
                <a:sym typeface="Roboto Mono"/>
              </a:rPr>
              <a:t>&amp;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x,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5BC4BF"/>
                </a:solidFill>
                <a:latin typeface="Roboto Mono"/>
                <a:ea typeface="Roboto Mono"/>
                <a:cs typeface="Roboto Mono"/>
                <a:sym typeface="Roboto Mono"/>
              </a:rPr>
              <a:t>&amp;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y)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815BA4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(x)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unknown(x);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815BA4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(n)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check_n_rec(n</a:t>
            </a:r>
            <a:r>
              <a:rPr lang="el" sz="1300">
                <a:solidFill>
                  <a:srgbClr val="F99B15"/>
                </a:solidFill>
                <a:latin typeface="Roboto Mono"/>
                <a:ea typeface="Roboto Mono"/>
                <a:cs typeface="Roboto Mono"/>
                <a:sym typeface="Roboto Mono"/>
              </a:rPr>
              <a:t>-1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y,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x);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test(</a:t>
            </a:r>
            <a:r>
              <a:rPr lang="el" sz="13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n)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5BC4BF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99B15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y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5BC4BF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99B15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check_n_rec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(n,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x,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y);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815BA4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5BC4BF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y;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2100">
              <a:solidFill>
                <a:srgbClr val="0000FF"/>
              </a:solidFill>
              <a:highlight>
                <a:srgbClr val="FFFFFE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4" name="Google Shape;384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Alegreya"/>
                <a:ea typeface="Alegreya"/>
                <a:cs typeface="Alegreya"/>
                <a:sym typeface="Alegreya"/>
              </a:rPr>
              <a:t>The Future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390" name="Google Shape;390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Attributor</a:t>
            </a:r>
            <a:endParaRPr sz="3400">
              <a:solidFill>
                <a:srgbClr val="0086F7"/>
              </a:solidFill>
            </a:endParaRPr>
          </a:p>
        </p:txBody>
      </p:sp>
      <p:sp>
        <p:nvSpPr>
          <p:cNvPr id="396" name="Google Shape;396;p49"/>
          <p:cNvSpPr txBox="1"/>
          <p:nvPr>
            <p:ph idx="1" type="body"/>
          </p:nvPr>
        </p:nvSpPr>
        <p:spPr>
          <a:xfrm>
            <a:off x="311700" y="1332125"/>
            <a:ext cx="8520600" cy="3236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The Attributor</a:t>
            </a:r>
            <a:r>
              <a:rPr baseline="30000" lang="el" u="sng">
                <a:solidFill>
                  <a:schemeClr val="hlink"/>
                </a:solidFill>
                <a:hlinkClick action="ppaction://hlinksldjump" r:id="rId3"/>
              </a:rPr>
              <a:t>[1,9]</a:t>
            </a:r>
            <a:r>
              <a:rPr lang="el"/>
              <a:t> is an </a:t>
            </a:r>
            <a:r>
              <a:rPr i="1" lang="el"/>
              <a:t>interprocedural fixpoint iteration framework</a:t>
            </a:r>
            <a:r>
              <a:rPr lang="el"/>
              <a:t>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l"/>
              <a:t>with lots of </a:t>
            </a:r>
            <a:r>
              <a:rPr lang="el"/>
              <a:t>built-in</a:t>
            </a:r>
            <a:r>
              <a:rPr lang="el"/>
              <a:t> features.</a:t>
            </a:r>
            <a:endParaRPr/>
          </a:p>
        </p:txBody>
      </p:sp>
      <p:sp>
        <p:nvSpPr>
          <p:cNvPr id="397" name="Google Shape;397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Attributor covers many IPO passes</a:t>
            </a:r>
            <a:endParaRPr sz="3400">
              <a:solidFill>
                <a:srgbClr val="0086F7"/>
              </a:solidFill>
            </a:endParaRPr>
          </a:p>
        </p:txBody>
      </p:sp>
      <p:sp>
        <p:nvSpPr>
          <p:cNvPr id="403" name="Google Shape;403;p50"/>
          <p:cNvSpPr txBox="1"/>
          <p:nvPr>
            <p:ph idx="1" type="body"/>
          </p:nvPr>
        </p:nvSpPr>
        <p:spPr>
          <a:xfrm>
            <a:off x="311700" y="1332125"/>
            <a:ext cx="8520600" cy="3236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50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infers almost all LLVM-IR attributes</a:t>
            </a:r>
            <a:br>
              <a:rPr lang="el"/>
            </a:br>
            <a:r>
              <a:rPr lang="el">
                <a:solidFill>
                  <a:srgbClr val="00FF00"/>
                </a:solidFill>
              </a:rPr>
              <a:t>✔</a:t>
            </a:r>
            <a:r>
              <a:rPr lang="el"/>
              <a:t> (Reverse)Post Order Function Attribute Pass</a:t>
            </a:r>
            <a:br>
              <a:rPr lang="el"/>
            </a:br>
            <a:endParaRPr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simplifies arguments, branches, return values and ... 	</a:t>
            </a:r>
            <a:br>
              <a:rPr lang="el"/>
            </a:br>
            <a:r>
              <a:rPr lang="el">
                <a:solidFill>
                  <a:srgbClr val="00FF00"/>
                </a:solidFill>
              </a:rPr>
              <a:t>✔</a:t>
            </a:r>
            <a:r>
              <a:rPr lang="el"/>
              <a:t> IP-SCCP*, Called Value Propagation</a:t>
            </a:r>
            <a:br>
              <a:rPr lang="el"/>
            </a:br>
            <a:endParaRPr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rewrites function signatures</a:t>
            </a:r>
            <a:br>
              <a:rPr lang="el"/>
            </a:br>
            <a:r>
              <a:rPr lang="el">
                <a:solidFill>
                  <a:srgbClr val="00FF00"/>
                </a:solidFill>
              </a:rPr>
              <a:t>✔</a:t>
            </a:r>
            <a:r>
              <a:rPr lang="el"/>
              <a:t> Argument Promotion, Dead Argument Elimination</a:t>
            </a:r>
            <a:endParaRPr/>
          </a:p>
        </p:txBody>
      </p:sp>
      <p:sp>
        <p:nvSpPr>
          <p:cNvPr id="404" name="Google Shape;404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Pass Ordering</a:t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6D9EEB"/>
              </a:solidFill>
            </a:endParaRPr>
          </a:p>
        </p:txBody>
      </p:sp>
      <p:sp>
        <p:nvSpPr>
          <p:cNvPr id="410" name="Google Shape;410;p51"/>
          <p:cNvSpPr/>
          <p:nvPr/>
        </p:nvSpPr>
        <p:spPr>
          <a:xfrm>
            <a:off x="1737550" y="2255330"/>
            <a:ext cx="2111700" cy="4650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Proxima Nova"/>
                <a:ea typeface="Proxima Nova"/>
                <a:cs typeface="Proxima Nova"/>
                <a:sym typeface="Proxima Nova"/>
              </a:rPr>
              <a:t>Function Attribute Pass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1" name="Google Shape;411;p51"/>
          <p:cNvSpPr/>
          <p:nvPr/>
        </p:nvSpPr>
        <p:spPr>
          <a:xfrm>
            <a:off x="1715650" y="2970854"/>
            <a:ext cx="2111700" cy="4650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Proxima Nova"/>
                <a:ea typeface="Proxima Nova"/>
                <a:cs typeface="Proxima Nova"/>
                <a:sym typeface="Proxima Nova"/>
              </a:rPr>
              <a:t>Promote Arguments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2" name="Google Shape;412;p51"/>
          <p:cNvSpPr/>
          <p:nvPr/>
        </p:nvSpPr>
        <p:spPr>
          <a:xfrm>
            <a:off x="1737550" y="3686377"/>
            <a:ext cx="2111700" cy="4650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Proxima Nova"/>
                <a:ea typeface="Proxima Nova"/>
                <a:cs typeface="Proxima Nova"/>
                <a:sym typeface="Proxima Nova"/>
              </a:rPr>
              <a:t>Function Passes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3" name="Google Shape;413;p51"/>
          <p:cNvSpPr/>
          <p:nvPr/>
        </p:nvSpPr>
        <p:spPr>
          <a:xfrm>
            <a:off x="1737550" y="1294859"/>
            <a:ext cx="2111700" cy="7101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Proxima Nova"/>
                <a:ea typeface="Proxima Nova"/>
                <a:cs typeface="Proxima Nova"/>
                <a:sym typeface="Proxima Nova"/>
              </a:rPr>
              <a:t>Interprocedural Sparse Conditional Constant Propagation Pass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4" name="Google Shape;414;p51"/>
          <p:cNvSpPr/>
          <p:nvPr/>
        </p:nvSpPr>
        <p:spPr>
          <a:xfrm>
            <a:off x="1737550" y="4401901"/>
            <a:ext cx="2111700" cy="4650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Proxima Nova"/>
                <a:ea typeface="Proxima Nova"/>
                <a:cs typeface="Proxima Nova"/>
                <a:sym typeface="Proxima Nova"/>
              </a:rPr>
              <a:t>Inliner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5" name="Google Shape;415;p51"/>
          <p:cNvSpPr/>
          <p:nvPr/>
        </p:nvSpPr>
        <p:spPr>
          <a:xfrm flipH="1">
            <a:off x="2666350" y="2004927"/>
            <a:ext cx="254100" cy="250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51"/>
          <p:cNvSpPr/>
          <p:nvPr/>
        </p:nvSpPr>
        <p:spPr>
          <a:xfrm flipH="1">
            <a:off x="2666350" y="2720500"/>
            <a:ext cx="254100" cy="250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51"/>
          <p:cNvSpPr/>
          <p:nvPr/>
        </p:nvSpPr>
        <p:spPr>
          <a:xfrm flipH="1">
            <a:off x="2666350" y="3436073"/>
            <a:ext cx="254100" cy="250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51"/>
          <p:cNvSpPr/>
          <p:nvPr/>
        </p:nvSpPr>
        <p:spPr>
          <a:xfrm flipH="1">
            <a:off x="2666350" y="4151547"/>
            <a:ext cx="254100" cy="250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51"/>
          <p:cNvSpPr/>
          <p:nvPr/>
        </p:nvSpPr>
        <p:spPr>
          <a:xfrm flipH="1" rot="10800000">
            <a:off x="311700" y="2153768"/>
            <a:ext cx="1406400" cy="2577300"/>
          </a:xfrm>
          <a:prstGeom prst="curvedRightArrow">
            <a:avLst>
              <a:gd fmla="val 13066" name="adj1"/>
              <a:gd fmla="val 51700" name="adj2"/>
              <a:gd fmla="val 25000" name="adj3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51"/>
          <p:cNvSpPr/>
          <p:nvPr/>
        </p:nvSpPr>
        <p:spPr>
          <a:xfrm flipH="1">
            <a:off x="2666350" y="4867021"/>
            <a:ext cx="254100" cy="250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51"/>
          <p:cNvSpPr/>
          <p:nvPr/>
        </p:nvSpPr>
        <p:spPr>
          <a:xfrm flipH="1">
            <a:off x="2666350" y="1039000"/>
            <a:ext cx="254100" cy="250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  <p:sp>
        <p:nvSpPr>
          <p:cNvPr id="423" name="Google Shape;423;p51"/>
          <p:cNvSpPr txBox="1"/>
          <p:nvPr/>
        </p:nvSpPr>
        <p:spPr>
          <a:xfrm>
            <a:off x="4059550" y="1560250"/>
            <a:ext cx="5084400" cy="3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06B6EF"/>
                </a:solidFill>
                <a:latin typeface="Roboto Mono"/>
                <a:ea typeface="Roboto Mono"/>
                <a:cs typeface="Roboto Mono"/>
                <a:sym typeface="Roboto Mono"/>
              </a:rPr>
              <a:t>unknown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l" sz="13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int </a:t>
            </a:r>
            <a:r>
              <a:rPr lang="el" sz="1300">
                <a:solidFill>
                  <a:srgbClr val="5BC4BF"/>
                </a:solidFill>
                <a:latin typeface="Roboto Mono"/>
                <a:ea typeface="Roboto Mono"/>
                <a:cs typeface="Roboto Mono"/>
                <a:sym typeface="Roboto Mono"/>
              </a:rPr>
              <a:t>&amp;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x);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15BA4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check_n_inc(</a:t>
            </a:r>
            <a:r>
              <a:rPr lang="el" sz="13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n,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5BC4BF"/>
                </a:solidFill>
                <a:latin typeface="Roboto Mono"/>
                <a:ea typeface="Roboto Mono"/>
                <a:cs typeface="Roboto Mono"/>
                <a:sym typeface="Roboto Mono"/>
              </a:rPr>
              <a:t>&amp;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x,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5BC4BF"/>
                </a:solidFill>
                <a:latin typeface="Roboto Mono"/>
                <a:ea typeface="Roboto Mono"/>
                <a:cs typeface="Roboto Mono"/>
                <a:sym typeface="Roboto Mono"/>
              </a:rPr>
              <a:t>&amp;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y)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815BA4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(x)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unknown(x);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815BA4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(n)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check_n_inc(n</a:t>
            </a:r>
            <a:r>
              <a:rPr lang="el" sz="1300">
                <a:solidFill>
                  <a:srgbClr val="F99B15"/>
                </a:solidFill>
                <a:latin typeface="Roboto Mono"/>
                <a:ea typeface="Roboto Mono"/>
                <a:cs typeface="Roboto Mono"/>
                <a:sym typeface="Roboto Mono"/>
              </a:rPr>
              <a:t>-1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y,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x);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test(</a:t>
            </a:r>
            <a:r>
              <a:rPr lang="el" sz="13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n)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5BC4BF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99B15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y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5BC4BF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99B15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check_n_inc(n,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x,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y);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815BA4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5BC4BF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l" sz="13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y;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2100">
              <a:solidFill>
                <a:srgbClr val="0000FF"/>
              </a:solidFill>
              <a:highlight>
                <a:srgbClr val="FFFFFE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Dataflow Iterations</a:t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6D9EEB"/>
              </a:solidFill>
            </a:endParaRPr>
          </a:p>
        </p:txBody>
      </p:sp>
      <p:sp>
        <p:nvSpPr>
          <p:cNvPr id="429" name="Google Shape;429;p52"/>
          <p:cNvSpPr txBox="1"/>
          <p:nvPr/>
        </p:nvSpPr>
        <p:spPr>
          <a:xfrm>
            <a:off x="4199950" y="27500"/>
            <a:ext cx="3707700" cy="17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8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800">
                <a:solidFill>
                  <a:srgbClr val="06B6EF"/>
                </a:solidFill>
                <a:latin typeface="Roboto Mono"/>
                <a:ea typeface="Roboto Mono"/>
                <a:cs typeface="Roboto Mono"/>
                <a:sym typeface="Roboto Mono"/>
              </a:rPr>
              <a:t>unknown</a:t>
            </a:r>
            <a:r>
              <a:rPr lang="el" sz="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l" sz="8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int </a:t>
            </a:r>
            <a:r>
              <a:rPr lang="el" sz="800">
                <a:solidFill>
                  <a:srgbClr val="5BC4BF"/>
                </a:solidFill>
                <a:latin typeface="Roboto Mono"/>
                <a:ea typeface="Roboto Mono"/>
                <a:cs typeface="Roboto Mono"/>
                <a:sym typeface="Roboto Mono"/>
              </a:rPr>
              <a:t>&amp;</a:t>
            </a:r>
            <a:r>
              <a:rPr lang="el" sz="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x);</a:t>
            </a:r>
            <a:endParaRPr sz="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800">
                <a:solidFill>
                  <a:srgbClr val="815BA4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8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check_n_inc(</a:t>
            </a:r>
            <a:r>
              <a:rPr lang="el" sz="8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n,</a:t>
            </a: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8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800">
                <a:solidFill>
                  <a:srgbClr val="5BC4BF"/>
                </a:solidFill>
                <a:latin typeface="Roboto Mono"/>
                <a:ea typeface="Roboto Mono"/>
                <a:cs typeface="Roboto Mono"/>
                <a:sym typeface="Roboto Mono"/>
              </a:rPr>
              <a:t>&amp;</a:t>
            </a:r>
            <a:r>
              <a:rPr lang="el" sz="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x,</a:t>
            </a: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8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800">
                <a:solidFill>
                  <a:srgbClr val="5BC4BF"/>
                </a:solidFill>
                <a:latin typeface="Roboto Mono"/>
                <a:ea typeface="Roboto Mono"/>
                <a:cs typeface="Roboto Mono"/>
                <a:sym typeface="Roboto Mono"/>
              </a:rPr>
              <a:t>&amp;</a:t>
            </a:r>
            <a:r>
              <a:rPr lang="el" sz="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y)</a:t>
            </a: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800">
                <a:solidFill>
                  <a:srgbClr val="815BA4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(x)</a:t>
            </a: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unknown(x);</a:t>
            </a:r>
            <a:endParaRPr sz="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800">
                <a:solidFill>
                  <a:srgbClr val="815BA4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(n)</a:t>
            </a: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check_n_inc(n</a:t>
            </a:r>
            <a:r>
              <a:rPr lang="el" sz="800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</a:rPr>
              <a:t>-1</a:t>
            </a:r>
            <a:r>
              <a:rPr lang="el" sz="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y,</a:t>
            </a: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x);</a:t>
            </a:r>
            <a:endParaRPr sz="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8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test(</a:t>
            </a:r>
            <a:r>
              <a:rPr lang="el" sz="8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n)</a:t>
            </a: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8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800">
                <a:solidFill>
                  <a:srgbClr val="5BC4BF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800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l" sz="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y</a:t>
            </a: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800">
                <a:solidFill>
                  <a:srgbClr val="5BC4BF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800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l" sz="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check_n_inc(n,</a:t>
            </a: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x,</a:t>
            </a: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y);</a:t>
            </a:r>
            <a:endParaRPr sz="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800">
                <a:solidFill>
                  <a:srgbClr val="815BA4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x</a:t>
            </a: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800">
                <a:solidFill>
                  <a:srgbClr val="5BC4BF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y;</a:t>
            </a:r>
            <a:endParaRPr sz="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400">
              <a:solidFill>
                <a:srgbClr val="815BA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0000FF"/>
              </a:solidFill>
              <a:highlight>
                <a:srgbClr val="FFFFFE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30" name="Google Shape;430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  <p:pic>
        <p:nvPicPr>
          <p:cNvPr id="431" name="Google Shape;43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463" y="1789825"/>
            <a:ext cx="7929068" cy="326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3"/>
          <p:cNvSpPr txBox="1"/>
          <p:nvPr>
            <p:ph idx="1" type="body"/>
          </p:nvPr>
        </p:nvSpPr>
        <p:spPr>
          <a:xfrm>
            <a:off x="311700" y="871350"/>
            <a:ext cx="3516900" cy="3412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__attribute__((linkonce_odr))</a:t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bool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  if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(c)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1;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2;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use(x, y);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caller1(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caller2(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400">
              <a:solidFill>
                <a:srgbClr val="728E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caller3(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37" name="Google Shape;437;p53"/>
          <p:cNvSpPr txBox="1"/>
          <p:nvPr>
            <p:ph type="title"/>
          </p:nvPr>
        </p:nvSpPr>
        <p:spPr>
          <a:xfrm>
            <a:off x="311700" y="292625"/>
            <a:ext cx="8702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" sz="3400">
                <a:solidFill>
                  <a:srgbClr val="0086F7"/>
                </a:solidFill>
              </a:rPr>
              <a:t>Function Specialization</a:t>
            </a:r>
            <a:endParaRPr sz="3400">
              <a:solidFill>
                <a:srgbClr val="0086F7"/>
              </a:solidFill>
            </a:endParaRPr>
          </a:p>
        </p:txBody>
      </p:sp>
      <p:sp>
        <p:nvSpPr>
          <p:cNvPr id="438" name="Google Shape;438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  <p:sp>
        <p:nvSpPr>
          <p:cNvPr id="439" name="Google Shape;439;p53"/>
          <p:cNvSpPr txBox="1"/>
          <p:nvPr>
            <p:ph idx="1" type="body"/>
          </p:nvPr>
        </p:nvSpPr>
        <p:spPr>
          <a:xfrm>
            <a:off x="4487325" y="843125"/>
            <a:ext cx="4374600" cy="331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__attribute__((linkonce_odr))</a:t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bool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  if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(c)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1;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2;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use(x, y);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static 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foo.internal(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bool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(c)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1;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2;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use(x, y);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caller1(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foo.internal.false(x);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caller2(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foo.internal.false(x);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728E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caller3(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foo.internal.true(x);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Kinds of IPO passes</a:t>
            </a:r>
            <a:endParaRPr>
              <a:solidFill>
                <a:srgbClr val="0086F7"/>
              </a:solidFill>
            </a:endParaRPr>
          </a:p>
        </p:txBody>
      </p:sp>
      <p:sp>
        <p:nvSpPr>
          <p:cNvPr id="120" name="Google Shape;120;p27"/>
          <p:cNvSpPr txBox="1"/>
          <p:nvPr>
            <p:ph idx="1" type="body"/>
          </p:nvPr>
        </p:nvSpPr>
        <p:spPr>
          <a:xfrm>
            <a:off x="311700" y="1332125"/>
            <a:ext cx="8520600" cy="3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500"/>
              </a:spcBef>
              <a:spcAft>
                <a:spcPts val="0"/>
              </a:spcAft>
              <a:buSzPts val="1800"/>
              <a:buChar char="●"/>
            </a:pPr>
            <a:r>
              <a:rPr lang="el">
                <a:latin typeface="Arial"/>
                <a:ea typeface="Arial"/>
                <a:cs typeface="Arial"/>
                <a:sym typeface="Arial"/>
              </a:rPr>
              <a:t>Inliner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AlwaysInliner, Inliner, InlineAdvisor, ...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>
                <a:latin typeface="Arial"/>
                <a:ea typeface="Arial"/>
                <a:cs typeface="Arial"/>
                <a:sym typeface="Arial"/>
              </a:rPr>
              <a:t>Propagation between caller and callee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Attributor</a:t>
            </a:r>
            <a:r>
              <a:rPr baseline="30000" lang="el" u="sng">
                <a:solidFill>
                  <a:schemeClr val="hlink"/>
                </a:solidFill>
                <a:hlinkClick action="ppaction://hlinksldjump" r:id="rId3"/>
              </a:rPr>
              <a:t>[1]</a:t>
            </a:r>
            <a:r>
              <a:rPr lang="el"/>
              <a:t>, IP-SCCP, InferFunctionAttrs, ArgumentPromotion, DeadArgumentElimination, ...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>
                <a:latin typeface="Arial"/>
                <a:ea typeface="Arial"/>
                <a:cs typeface="Arial"/>
                <a:sym typeface="Arial"/>
              </a:rPr>
              <a:t>Linkage and Globals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GlobalDCE, GlobalOpt, GlobalSplit, ConstantMerge, ...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>
                <a:latin typeface="Arial"/>
                <a:ea typeface="Arial"/>
                <a:cs typeface="Arial"/>
                <a:sym typeface="Arial"/>
              </a:rPr>
              <a:t>Others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MergeFunction, OpenMPOpt</a:t>
            </a:r>
            <a:r>
              <a:rPr baseline="30000" lang="el" u="sng">
                <a:solidFill>
                  <a:schemeClr val="hlink"/>
                </a:solidFill>
                <a:hlinkClick action="ppaction://hlinksldjump" r:id="rId4"/>
              </a:rPr>
              <a:t>[2]</a:t>
            </a:r>
            <a:r>
              <a:rPr lang="el"/>
              <a:t>, HotColdSplitting</a:t>
            </a:r>
            <a:r>
              <a:rPr baseline="30000" lang="el" u="sng">
                <a:solidFill>
                  <a:schemeClr val="hlink"/>
                </a:solidFill>
                <a:hlinkClick action="ppaction://hlinksldjump" r:id="rId5"/>
              </a:rPr>
              <a:t>[3]</a:t>
            </a:r>
            <a:r>
              <a:rPr lang="el"/>
              <a:t>, Devirtualization</a:t>
            </a:r>
            <a:r>
              <a:rPr baseline="30000" lang="el" u="sng">
                <a:solidFill>
                  <a:schemeClr val="hlink"/>
                </a:solidFill>
                <a:hlinkClick action="ppaction://hlinksldjump" r:id="rId6"/>
              </a:rPr>
              <a:t>[4]</a:t>
            </a:r>
            <a:r>
              <a:rPr lang="el"/>
              <a:t>...</a:t>
            </a:r>
            <a:endParaRPr/>
          </a:p>
        </p:txBody>
      </p:sp>
      <p:sp>
        <p:nvSpPr>
          <p:cNvPr id="121" name="Google Shape;121;p27"/>
          <p:cNvSpPr/>
          <p:nvPr/>
        </p:nvSpPr>
        <p:spPr>
          <a:xfrm>
            <a:off x="2185525" y="4355075"/>
            <a:ext cx="4808700" cy="6570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/>
              <a:t>Checkout the IPO tutorial</a:t>
            </a:r>
            <a:r>
              <a:rPr baseline="30000" lang="el" sz="2000" u="sng">
                <a:solidFill>
                  <a:schemeClr val="hlink"/>
                </a:solidFill>
                <a:hlinkClick action="ppaction://hlinksldjump" r:id="rId7"/>
              </a:rPr>
              <a:t>[5]</a:t>
            </a:r>
            <a:r>
              <a:rPr lang="el" sz="2000"/>
              <a:t> for details!</a:t>
            </a:r>
            <a:endParaRPr sz="2000"/>
          </a:p>
        </p:txBody>
      </p:sp>
      <p:sp>
        <p:nvSpPr>
          <p:cNvPr id="122" name="Google Shape;12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4"/>
          <p:cNvSpPr txBox="1"/>
          <p:nvPr>
            <p:ph idx="1" type="body"/>
          </p:nvPr>
        </p:nvSpPr>
        <p:spPr>
          <a:xfrm>
            <a:off x="311700" y="871350"/>
            <a:ext cx="3516900" cy="3412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__attribute__((linkonce_odr))</a:t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bool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  if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(c)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1;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2;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use(x, y);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caller1(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caller2(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400">
              <a:solidFill>
                <a:srgbClr val="728E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caller3(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45" name="Google Shape;445;p54"/>
          <p:cNvSpPr txBox="1"/>
          <p:nvPr>
            <p:ph type="title"/>
          </p:nvPr>
        </p:nvSpPr>
        <p:spPr>
          <a:xfrm>
            <a:off x="311700" y="292625"/>
            <a:ext cx="8702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" sz="3400">
                <a:solidFill>
                  <a:srgbClr val="0086F7"/>
                </a:solidFill>
              </a:rPr>
              <a:t>Function Specialization</a:t>
            </a:r>
            <a:endParaRPr sz="3400">
              <a:solidFill>
                <a:srgbClr val="0086F7"/>
              </a:solidFill>
            </a:endParaRPr>
          </a:p>
        </p:txBody>
      </p:sp>
      <p:sp>
        <p:nvSpPr>
          <p:cNvPr id="446" name="Google Shape;446;p54"/>
          <p:cNvSpPr txBox="1"/>
          <p:nvPr>
            <p:ph idx="1" type="body"/>
          </p:nvPr>
        </p:nvSpPr>
        <p:spPr>
          <a:xfrm>
            <a:off x="4487325" y="843125"/>
            <a:ext cx="4374600" cy="331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__attribute__((linkonce_odr))</a:t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bool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  if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(c)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1;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2;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use(x, y);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static 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foo.internal.false(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use(x, 2);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static 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foo.internal.true(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use(x, 1);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caller1(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foo.internal.false(x);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caller2(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foo.internal.false(x);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728E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caller3(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foo.internal.true(x);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47" name="Google Shape;447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l" sz="3400">
                <a:solidFill>
                  <a:schemeClr val="accent5"/>
                </a:solidFill>
              </a:rPr>
              <a:t>Time Traces</a:t>
            </a:r>
            <a:endParaRPr sz="34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  <p:pic>
        <p:nvPicPr>
          <p:cNvPr id="454" name="Google Shape;45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8839200" cy="1159703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55" name="Google Shape;455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329825"/>
            <a:ext cx="8839201" cy="266127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Alegreya"/>
                <a:ea typeface="Alegreya"/>
                <a:cs typeface="Alegreya"/>
                <a:sym typeface="Alegreya"/>
              </a:rPr>
              <a:t>How To Get There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461" name="Google Shape;461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Intrinsic &amp; Library Functions</a:t>
            </a:r>
            <a:endParaRPr sz="3400">
              <a:solidFill>
                <a:srgbClr val="0086F7"/>
              </a:solidFill>
            </a:endParaRPr>
          </a:p>
        </p:txBody>
      </p:sp>
      <p:sp>
        <p:nvSpPr>
          <p:cNvPr id="467" name="Google Shape;467;p57"/>
          <p:cNvSpPr txBox="1"/>
          <p:nvPr>
            <p:ph idx="1" type="body"/>
          </p:nvPr>
        </p:nvSpPr>
        <p:spPr>
          <a:xfrm>
            <a:off x="311700" y="1332125"/>
            <a:ext cx="8520600" cy="3236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l" sz="2200"/>
            </a:br>
            <a:r>
              <a:rPr lang="el" sz="2200"/>
              <a:t>State</a:t>
            </a:r>
            <a:endParaRPr sz="2200"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l"/>
              <a:t>Most</a:t>
            </a:r>
            <a:r>
              <a:rPr lang="el"/>
              <a:t> intrinsics &amp; library functions have </a:t>
            </a:r>
            <a:r>
              <a:rPr i="1" lang="el"/>
              <a:t>some</a:t>
            </a:r>
            <a:r>
              <a:rPr lang="el"/>
              <a:t> attributes</a:t>
            </a:r>
            <a:endParaRPr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Intrinsic &amp; Library Functions</a:t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6D9EEB"/>
              </a:solidFill>
            </a:endParaRPr>
          </a:p>
        </p:txBody>
      </p:sp>
      <p:sp>
        <p:nvSpPr>
          <p:cNvPr id="474" name="Google Shape;474;p58"/>
          <p:cNvSpPr txBox="1"/>
          <p:nvPr>
            <p:ph idx="1" type="body"/>
          </p:nvPr>
        </p:nvSpPr>
        <p:spPr>
          <a:xfrm>
            <a:off x="311700" y="1332125"/>
            <a:ext cx="8520600" cy="3236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l" sz="2200"/>
            </a:br>
            <a:r>
              <a:rPr lang="el" sz="2200"/>
              <a:t>State</a:t>
            </a:r>
            <a:endParaRPr sz="2200"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l" strike="sngStrike"/>
              <a:t>Most</a:t>
            </a:r>
            <a:r>
              <a:rPr lang="el" strike="sngStrike"/>
              <a:t> intrinsics &amp; library functions have </a:t>
            </a:r>
            <a:r>
              <a:rPr i="1" lang="el" strike="sngStrike"/>
              <a:t>some</a:t>
            </a:r>
            <a:r>
              <a:rPr lang="el" strike="sngStrike"/>
              <a:t> attributes</a:t>
            </a:r>
            <a:endParaRPr strike="sngStrike"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l"/>
              <a:t>Most</a:t>
            </a:r>
            <a:r>
              <a:rPr lang="el"/>
              <a:t> intrinsics &amp; library functions miss </a:t>
            </a:r>
            <a:r>
              <a:rPr i="1" lang="el"/>
              <a:t>a lot</a:t>
            </a:r>
            <a:r>
              <a:rPr lang="el"/>
              <a:t> of attributes</a:t>
            </a:r>
            <a:endParaRPr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Intrinsic &amp; Library Functions</a:t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6D9EEB"/>
              </a:solidFill>
            </a:endParaRPr>
          </a:p>
        </p:txBody>
      </p:sp>
      <p:sp>
        <p:nvSpPr>
          <p:cNvPr id="481" name="Google Shape;481;p59"/>
          <p:cNvSpPr txBox="1"/>
          <p:nvPr>
            <p:ph idx="1" type="body"/>
          </p:nvPr>
        </p:nvSpPr>
        <p:spPr>
          <a:xfrm>
            <a:off x="311700" y="1332125"/>
            <a:ext cx="8520600" cy="3236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l" sz="2200"/>
            </a:br>
            <a:r>
              <a:rPr lang="el" sz="2200"/>
              <a:t>State</a:t>
            </a:r>
            <a:endParaRPr sz="2200"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l" strike="sngStrike"/>
              <a:t>Most</a:t>
            </a:r>
            <a:r>
              <a:rPr lang="el" strike="sngStrike"/>
              <a:t> intrinsics &amp; library functions have </a:t>
            </a:r>
            <a:r>
              <a:rPr i="1" lang="el" strike="sngStrike"/>
              <a:t>some</a:t>
            </a:r>
            <a:r>
              <a:rPr lang="el" strike="sngStrike"/>
              <a:t> attributes</a:t>
            </a:r>
            <a:endParaRPr strike="sngStrike"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l"/>
              <a:t>Most</a:t>
            </a:r>
            <a:r>
              <a:rPr lang="el"/>
              <a:t> intrinsics &amp; library functions miss </a:t>
            </a:r>
            <a:r>
              <a:rPr i="1" lang="el"/>
              <a:t>a lot</a:t>
            </a:r>
            <a:r>
              <a:rPr lang="el"/>
              <a:t> of attributes</a:t>
            </a:r>
            <a:endParaRPr/>
          </a:p>
          <a:p>
            <a:pPr indent="0" lvl="0" marL="4572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l" sz="2200"/>
              <a:t>Solutions </a:t>
            </a:r>
            <a:r>
              <a:rPr lang="el" sz="2200"/>
              <a:t>(in progress)</a:t>
            </a:r>
            <a:endParaRPr sz="2200"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Default attributes for intrinsics, you need to opt-out </a:t>
            </a:r>
            <a:endParaRPr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Revisit library functions and add attributes systematically</a:t>
            </a:r>
            <a:endParaRPr/>
          </a:p>
        </p:txBody>
      </p:sp>
      <p:sp>
        <p:nvSpPr>
          <p:cNvPr id="482" name="Google Shape;482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Intrinsic &amp; Library Functions</a:t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6D9EEB"/>
              </a:solidFill>
            </a:endParaRPr>
          </a:p>
        </p:txBody>
      </p:sp>
      <p:sp>
        <p:nvSpPr>
          <p:cNvPr id="488" name="Google Shape;488;p60"/>
          <p:cNvSpPr txBox="1"/>
          <p:nvPr>
            <p:ph idx="1" type="body"/>
          </p:nvPr>
        </p:nvSpPr>
        <p:spPr>
          <a:xfrm>
            <a:off x="311700" y="1332125"/>
            <a:ext cx="8520600" cy="3236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/>
              <a:t>llvm-test-suite/SingleSource/Benchmarks/BenchmarkGame/fannkuch.c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457200" lvl="0" marL="3657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3657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89" name="Google Shape;489;p60"/>
          <p:cNvSpPr txBox="1"/>
          <p:nvPr/>
        </p:nvSpPr>
        <p:spPr>
          <a:xfrm>
            <a:off x="311700" y="2079100"/>
            <a:ext cx="8520600" cy="1269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[Heap2Stack] Bad user:   </a:t>
            </a:r>
            <a:r>
              <a:rPr lang="el" sz="13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call void @llvm.memcpy.p0i8.p0i8.i64(...)</a:t>
            </a:r>
            <a:r>
              <a:rPr lang="el" sz="1300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 may-free  the allocation</a:t>
            </a:r>
            <a:endParaRPr sz="2200">
              <a:solidFill>
                <a:srgbClr val="EFEFE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[Heap2Stack] Bad user:   </a:t>
            </a:r>
            <a:r>
              <a:rPr lang="el" sz="13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call void @llvm.memcpy.p0i8.p0i8.i64(...)</a:t>
            </a:r>
            <a:r>
              <a:rPr lang="el" sz="1300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 may-free  the allocation</a:t>
            </a:r>
            <a:endParaRPr sz="1300">
              <a:solidFill>
                <a:srgbClr val="EFEFE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[Heap2Stack]: Removing calloc call:   </a:t>
            </a:r>
            <a:r>
              <a:rPr lang="el" sz="13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%call = call noalias dereferenceable_or_null(44) </a:t>
            </a:r>
            <a:endParaRPr sz="13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EFEFEF"/>
                </a:solidFill>
                <a:latin typeface="Roboto Mono"/>
                <a:ea typeface="Roboto Mono"/>
                <a:cs typeface="Roboto Mono"/>
                <a:sym typeface="Roboto Mono"/>
              </a:rPr>
              <a:t>i8* @calloc(i64 noundef 11, i64 noundef 4)</a:t>
            </a:r>
            <a:endParaRPr sz="1300">
              <a:solidFill>
                <a:srgbClr val="EFEFE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60"/>
          <p:cNvSpPr/>
          <p:nvPr/>
        </p:nvSpPr>
        <p:spPr>
          <a:xfrm>
            <a:off x="2185525" y="4355075"/>
            <a:ext cx="4808700" cy="6570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3x heap to stack + follow up transformations: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latin typeface="Roboto Mono"/>
                <a:ea typeface="Roboto Mono"/>
                <a:cs typeface="Roboto Mono"/>
                <a:sym typeface="Roboto Mono"/>
              </a:rPr>
              <a:t>~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5% speedup</a:t>
            </a:r>
            <a:endParaRPr sz="2000"/>
          </a:p>
        </p:txBody>
      </p:sp>
      <p:sp>
        <p:nvSpPr>
          <p:cNvPr id="491" name="Google Shape;491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Introduce &amp; Utilize New Attributes</a:t>
            </a:r>
            <a:endParaRPr sz="3400">
              <a:solidFill>
                <a:srgbClr val="0086F7"/>
              </a:solidFill>
            </a:endParaRPr>
          </a:p>
        </p:txBody>
      </p:sp>
      <p:sp>
        <p:nvSpPr>
          <p:cNvPr id="497" name="Google Shape;497;p61"/>
          <p:cNvSpPr txBox="1"/>
          <p:nvPr>
            <p:ph idx="1" type="body"/>
          </p:nvPr>
        </p:nvSpPr>
        <p:spPr>
          <a:xfrm>
            <a:off x="311700" y="1332125"/>
            <a:ext cx="8520600" cy="3236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/>
              <a:t>Frontend: </a:t>
            </a:r>
            <a:endParaRPr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generic LLVM-IR attributes</a:t>
            </a:r>
            <a:r>
              <a:rPr baseline="30000" lang="el" u="sng">
                <a:solidFill>
                  <a:schemeClr val="hlink"/>
                </a:solidFill>
                <a:hlinkClick action="ppaction://hlinksldjump" r:id="rId3"/>
              </a:rPr>
              <a:t>[8]</a:t>
            </a:r>
            <a:endParaRPr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“access” (like GCC</a:t>
            </a:r>
            <a:r>
              <a:rPr baseline="30000" lang="el" u="sng">
                <a:solidFill>
                  <a:schemeClr val="hlink"/>
                </a:solidFill>
                <a:hlinkClick action="ppaction://hlinksldjump" r:id="rId4"/>
              </a:rPr>
              <a:t>[10]</a:t>
            </a:r>
            <a:r>
              <a:rPr lang="el"/>
              <a:t>)</a:t>
            </a:r>
            <a:endParaRPr baseline="30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498" name="Google Shape;498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Introduce &amp; Utilize New Attributes</a:t>
            </a:r>
            <a:endParaRPr sz="3400">
              <a:solidFill>
                <a:srgbClr val="0086F7"/>
              </a:solidFill>
            </a:endParaRPr>
          </a:p>
        </p:txBody>
      </p:sp>
      <p:sp>
        <p:nvSpPr>
          <p:cNvPr id="504" name="Google Shape;504;p62"/>
          <p:cNvSpPr txBox="1"/>
          <p:nvPr>
            <p:ph idx="1" type="body"/>
          </p:nvPr>
        </p:nvSpPr>
        <p:spPr>
          <a:xfrm>
            <a:off x="311700" y="1332125"/>
            <a:ext cx="8520600" cy="3236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/>
              <a:t>Frontend: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generic LLVM-IR attributes</a:t>
            </a:r>
            <a:r>
              <a:rPr baseline="30000" lang="el" u="sng">
                <a:solidFill>
                  <a:schemeClr val="hlink"/>
                </a:solidFill>
                <a:hlinkClick action="ppaction://hlinksldjump" r:id="rId3"/>
              </a:rPr>
              <a:t>[8]</a:t>
            </a:r>
            <a:r>
              <a:rPr lang="el"/>
              <a:t>, i.a., </a:t>
            </a:r>
            <a:r>
              <a:rPr lang="el" sz="11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__attribute__((fn_arg(“willreturn”)))</a:t>
            </a:r>
            <a:endParaRPr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“access” (like GCC</a:t>
            </a:r>
            <a:r>
              <a:rPr baseline="30000" lang="el" u="sng">
                <a:solidFill>
                  <a:schemeClr val="hlink"/>
                </a:solidFill>
                <a:hlinkClick action="ppaction://hlinksldjump" r:id="rId4"/>
              </a:rPr>
              <a:t>[10]</a:t>
            </a:r>
            <a:r>
              <a:rPr lang="el"/>
              <a:t>), i.a., </a:t>
            </a:r>
            <a:r>
              <a:rPr lang="el" sz="1000">
                <a:latin typeface="Roboto Mono"/>
                <a:ea typeface="Roboto Mono"/>
                <a:cs typeface="Roboto Mono"/>
                <a:sym typeface="Roboto Mono"/>
              </a:rPr>
              <a:t>__attribute__ ((access (read_only, 1))) int puts (const char*)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505" name="Google Shape;505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Introduce &amp; Utilize New Attributes</a:t>
            </a:r>
            <a:endParaRPr sz="3400">
              <a:solidFill>
                <a:srgbClr val="0086F7"/>
              </a:solidFill>
            </a:endParaRPr>
          </a:p>
        </p:txBody>
      </p:sp>
      <p:sp>
        <p:nvSpPr>
          <p:cNvPr id="511" name="Google Shape;511;p63"/>
          <p:cNvSpPr txBox="1"/>
          <p:nvPr>
            <p:ph idx="1" type="body"/>
          </p:nvPr>
        </p:nvSpPr>
        <p:spPr>
          <a:xfrm>
            <a:off x="311700" y="1332125"/>
            <a:ext cx="8520600" cy="3236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/>
              <a:t>Frontend: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generic LLVM-IR attributes</a:t>
            </a:r>
            <a:r>
              <a:rPr baseline="30000" lang="el" u="sng">
                <a:solidFill>
                  <a:schemeClr val="hlink"/>
                </a:solidFill>
                <a:hlinkClick action="ppaction://hlinksldjump" r:id="rId3"/>
              </a:rPr>
              <a:t>[8]</a:t>
            </a:r>
            <a:r>
              <a:rPr lang="el"/>
              <a:t>, i.a., </a:t>
            </a:r>
            <a:r>
              <a:rPr lang="el" sz="11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__attribute__((fn_arg(“willreturn”)))</a:t>
            </a:r>
            <a:endParaRPr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“access” (like GCC</a:t>
            </a:r>
            <a:r>
              <a:rPr baseline="30000" lang="el" u="sng">
                <a:solidFill>
                  <a:schemeClr val="hlink"/>
                </a:solidFill>
                <a:hlinkClick action="ppaction://hlinksldjump" r:id="rId4"/>
              </a:rPr>
              <a:t>[10]</a:t>
            </a:r>
            <a:r>
              <a:rPr lang="el"/>
              <a:t>), i.a., </a:t>
            </a:r>
            <a:r>
              <a:rPr lang="el" sz="1000">
                <a:latin typeface="Roboto Mono"/>
                <a:ea typeface="Roboto Mono"/>
                <a:cs typeface="Roboto Mono"/>
                <a:sym typeface="Roboto Mono"/>
              </a:rPr>
              <a:t>__attribute__ ((access (read_only, 1))) int puts (const char*)</a:t>
            </a:r>
            <a:endParaRPr sz="2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LLVM-IR:</a:t>
            </a:r>
            <a:endParaRPr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fine-grained memory effects: </a:t>
            </a:r>
            <a:endParaRPr/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>
                <a:latin typeface="Roboto Mono"/>
                <a:ea typeface="Roboto Mono"/>
                <a:cs typeface="Roboto Mono"/>
                <a:sym typeface="Roboto Mono"/>
              </a:rPr>
              <a:t>writes(@errno,...)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</a:pPr>
            <a:r>
              <a:rPr lang="el">
                <a:latin typeface="Roboto Mono"/>
                <a:ea typeface="Roboto Mono"/>
                <a:cs typeface="Roboto Mono"/>
                <a:sym typeface="Roboto Mono"/>
              </a:rPr>
              <a:t>2^{inaccessible,argument,global,...}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</a:pPr>
            <a:r>
              <a:rPr lang="el">
                <a:latin typeface="Roboto Mono"/>
                <a:ea typeface="Roboto Mono"/>
                <a:cs typeface="Roboto Mono"/>
                <a:sym typeface="Roboto Mono"/>
              </a:rPr>
              <a:t>potential values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</a:pPr>
            <a:r>
              <a:rPr lang="el">
                <a:latin typeface="Roboto Mono"/>
                <a:ea typeface="Roboto Mono"/>
                <a:cs typeface="Roboto Mono"/>
                <a:sym typeface="Roboto Mono"/>
              </a:rPr>
              <a:t>value(null, arg(0), @global, ...)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512" name="Google Shape;512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chemeClr val="accent5"/>
                </a:solidFill>
              </a:rPr>
              <a:t>Current State of IPO in LLVM</a:t>
            </a:r>
            <a:endParaRPr sz="34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28" name="Google Shape;128;p28"/>
          <p:cNvSpPr/>
          <p:nvPr/>
        </p:nvSpPr>
        <p:spPr>
          <a:xfrm>
            <a:off x="1323275" y="2173650"/>
            <a:ext cx="1605000" cy="796200"/>
          </a:xfrm>
          <a:prstGeom prst="foldedCorner">
            <a:avLst>
              <a:gd fmla="val 9859" name="adj"/>
            </a:avLst>
          </a:prstGeom>
          <a:solidFill>
            <a:schemeClr val="accent2"/>
          </a:solidFill>
          <a:ln cap="flat" cmpd="sng" w="9525">
            <a:solidFill>
              <a:srgbClr val="0086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~ 84k lines of C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~ 260k lines of IR</a:t>
            </a:r>
            <a:endParaRPr/>
          </a:p>
        </p:txBody>
      </p:sp>
      <p:sp>
        <p:nvSpPr>
          <p:cNvPr id="129" name="Google Shape;129;p28"/>
          <p:cNvSpPr/>
          <p:nvPr/>
        </p:nvSpPr>
        <p:spPr>
          <a:xfrm>
            <a:off x="1329575" y="2173650"/>
            <a:ext cx="1598700" cy="322500"/>
          </a:xfrm>
          <a:prstGeom prst="rect">
            <a:avLst/>
          </a:prstGeom>
          <a:solidFill>
            <a:srgbClr val="0086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sqlite3.c</a:t>
            </a:r>
            <a:endParaRPr sz="1700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0" name="Google Shape;130;p28"/>
          <p:cNvSpPr/>
          <p:nvPr/>
        </p:nvSpPr>
        <p:spPr>
          <a:xfrm>
            <a:off x="3065250" y="2387550"/>
            <a:ext cx="2280900" cy="368400"/>
          </a:xfrm>
          <a:prstGeom prst="rightArrow">
            <a:avLst>
              <a:gd fmla="val 61753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-O3 -debug-pass=Details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1" name="Google Shape;131;p28"/>
          <p:cNvSpPr/>
          <p:nvPr/>
        </p:nvSpPr>
        <p:spPr>
          <a:xfrm>
            <a:off x="5476825" y="1753350"/>
            <a:ext cx="2350200" cy="1636800"/>
          </a:xfrm>
          <a:prstGeom prst="foldedCorner">
            <a:avLst>
              <a:gd fmla="val 5809" name="adj"/>
            </a:avLst>
          </a:prstGeom>
          <a:solidFill>
            <a:schemeClr val="accent2"/>
          </a:solidFill>
          <a:ln cap="flat" cmpd="sng" w="9525">
            <a:solidFill>
              <a:srgbClr val="0086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u="sng">
                <a:latin typeface="Roboto Mono"/>
                <a:ea typeface="Roboto Mono"/>
                <a:cs typeface="Roboto Mono"/>
                <a:sym typeface="Roboto Mono"/>
              </a:rPr>
              <a:t>301     total passes</a:t>
            </a:r>
            <a:endParaRPr u="sng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Roboto Mono"/>
                <a:ea typeface="Roboto Mono"/>
                <a:cs typeface="Roboto Mono"/>
                <a:sym typeface="Roboto Mono"/>
              </a:rPr>
              <a:t> 20    module passes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Roboto Mono"/>
                <a:ea typeface="Roboto Mono"/>
                <a:cs typeface="Roboto Mono"/>
                <a:sym typeface="Roboto Mono"/>
              </a:rPr>
              <a:t>  5     cgscc passes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Roboto Mono"/>
                <a:ea typeface="Roboto Mono"/>
                <a:cs typeface="Roboto Mono"/>
                <a:sym typeface="Roboto Mono"/>
              </a:rPr>
              <a:t>250  function passes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Roboto Mono"/>
                <a:ea typeface="Roboto Mono"/>
                <a:cs typeface="Roboto Mono"/>
                <a:sym typeface="Roboto Mono"/>
              </a:rPr>
              <a:t> 12      loop passes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Roboto Mono"/>
                <a:ea typeface="Roboto Mono"/>
                <a:cs typeface="Roboto Mono"/>
                <a:sym typeface="Roboto Mono"/>
              </a:rPr>
              <a:t> 14 immutable passes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2" name="Google Shape;132;p28"/>
          <p:cNvSpPr/>
          <p:nvPr/>
        </p:nvSpPr>
        <p:spPr>
          <a:xfrm>
            <a:off x="5476825" y="1753350"/>
            <a:ext cx="2350200" cy="322500"/>
          </a:xfrm>
          <a:prstGeom prst="rect">
            <a:avLst/>
          </a:prstGeom>
          <a:solidFill>
            <a:srgbClr val="0086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Statistics</a:t>
            </a:r>
            <a:endParaRPr sz="1700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3" name="Google Shape;13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Attributor - Testing</a:t>
            </a:r>
            <a:endParaRPr sz="3400">
              <a:solidFill>
                <a:srgbClr val="0086F7"/>
              </a:solidFill>
            </a:endParaRPr>
          </a:p>
        </p:txBody>
      </p:sp>
      <p:sp>
        <p:nvSpPr>
          <p:cNvPr id="518" name="Google Shape;518;p64"/>
          <p:cNvSpPr txBox="1"/>
          <p:nvPr>
            <p:ph idx="1" type="body"/>
          </p:nvPr>
        </p:nvSpPr>
        <p:spPr>
          <a:xfrm>
            <a:off x="311700" y="1332125"/>
            <a:ext cx="8520600" cy="3236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l" sz="2200"/>
            </a:br>
            <a:r>
              <a:rPr lang="el" sz="2200"/>
              <a:t>State</a:t>
            </a:r>
            <a:endParaRPr sz="2200"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l"/>
              <a:t>reasonable </a:t>
            </a:r>
            <a:r>
              <a:rPr lang="el"/>
              <a:t>unit test coverage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l"/>
              <a:t>no </a:t>
            </a:r>
            <a:r>
              <a:rPr lang="el"/>
              <a:t>regular (=CI) builds</a:t>
            </a:r>
            <a:endParaRPr/>
          </a:p>
          <a:p>
            <a:pPr indent="0" lvl="0" marL="45720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l" sz="2200"/>
              <a:t>Solutions</a:t>
            </a:r>
            <a:endParaRPr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Try it out, report and track down bugs </a:t>
            </a:r>
            <a:endParaRPr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Setup buildbot(s) that enable the Attributor (anyone?)</a:t>
            </a:r>
            <a:endParaRPr/>
          </a:p>
        </p:txBody>
      </p:sp>
      <p:sp>
        <p:nvSpPr>
          <p:cNvPr id="519" name="Google Shape;519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Attributor - Memory Overhead</a:t>
            </a:r>
            <a:endParaRPr sz="3400">
              <a:solidFill>
                <a:srgbClr val="0086F7"/>
              </a:solidFill>
            </a:endParaRPr>
          </a:p>
        </p:txBody>
      </p:sp>
      <p:sp>
        <p:nvSpPr>
          <p:cNvPr id="525" name="Google Shape;525;p65"/>
          <p:cNvSpPr txBox="1"/>
          <p:nvPr>
            <p:ph idx="1" type="body"/>
          </p:nvPr>
        </p:nvSpPr>
        <p:spPr>
          <a:xfrm>
            <a:off x="311700" y="1332125"/>
            <a:ext cx="8520600" cy="3236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l" sz="2200"/>
            </a:br>
            <a:r>
              <a:rPr lang="el" sz="2200"/>
              <a:t>State</a:t>
            </a:r>
            <a:endParaRPr sz="2200"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l"/>
              <a:t>Way</a:t>
            </a:r>
            <a:r>
              <a:rPr lang="el"/>
              <a:t> better than in the last release</a:t>
            </a:r>
            <a:endParaRPr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Mostly an issue for the module-wide pass, not the call graph pass</a:t>
            </a:r>
            <a:endParaRPr/>
          </a:p>
          <a:p>
            <a:pPr indent="0" lvl="0" marL="4572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l" sz="2200"/>
              <a:t>Solutions (in progress)</a:t>
            </a:r>
            <a:endParaRPr sz="2200"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Drop Attributor state that is not useful anymore eagerly</a:t>
            </a:r>
            <a:endParaRPr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Minimize the number of Abstract Attributes created</a:t>
            </a:r>
            <a:endParaRPr/>
          </a:p>
        </p:txBody>
      </p:sp>
      <p:sp>
        <p:nvSpPr>
          <p:cNvPr id="526" name="Google Shape;526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Attributor - Compile Time Overhead</a:t>
            </a:r>
            <a:endParaRPr sz="3400">
              <a:solidFill>
                <a:srgbClr val="0086F7"/>
              </a:solidFill>
            </a:endParaRPr>
          </a:p>
        </p:txBody>
      </p:sp>
      <p:sp>
        <p:nvSpPr>
          <p:cNvPr id="532" name="Google Shape;532;p66"/>
          <p:cNvSpPr txBox="1"/>
          <p:nvPr>
            <p:ph idx="1" type="body"/>
          </p:nvPr>
        </p:nvSpPr>
        <p:spPr>
          <a:xfrm>
            <a:off x="311700" y="1332125"/>
            <a:ext cx="8520600" cy="3236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l" sz="2200"/>
            </a:br>
            <a:r>
              <a:rPr lang="el" sz="2200"/>
              <a:t>State</a:t>
            </a:r>
            <a:endParaRPr sz="2200"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l"/>
              <a:t>Improved</a:t>
            </a:r>
            <a:r>
              <a:rPr lang="el"/>
              <a:t> compared to the l</a:t>
            </a:r>
            <a:r>
              <a:rPr lang="el"/>
              <a:t>ast release</a:t>
            </a:r>
            <a:endParaRPr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Issue for both the module-wide pass and the call graph pass</a:t>
            </a:r>
            <a:endParaRPr/>
          </a:p>
          <a:p>
            <a:pPr indent="0" lvl="0" marL="4572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l" sz="2200"/>
              <a:t>Solutions (in progress)</a:t>
            </a:r>
            <a:endParaRPr sz="2200"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Improve the schedule order (less updates, better locality, …)</a:t>
            </a:r>
            <a:endParaRPr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Avoid costly deductions or perform them conditionally</a:t>
            </a:r>
            <a:endParaRPr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Minimize the number of Abstract Attributes created</a:t>
            </a:r>
            <a:endParaRPr/>
          </a:p>
        </p:txBody>
      </p:sp>
      <p:sp>
        <p:nvSpPr>
          <p:cNvPr id="533" name="Google Shape;533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Attributor - Selective Investment</a:t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86F7"/>
              </a:solidFill>
            </a:endParaRPr>
          </a:p>
        </p:txBody>
      </p:sp>
      <p:sp>
        <p:nvSpPr>
          <p:cNvPr id="539" name="Google Shape;539;p67"/>
          <p:cNvSpPr txBox="1"/>
          <p:nvPr>
            <p:ph idx="1" type="body"/>
          </p:nvPr>
        </p:nvSpPr>
        <p:spPr>
          <a:xfrm>
            <a:off x="311700" y="1027325"/>
            <a:ext cx="8520600" cy="3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800"/>
              </a:spcAft>
              <a:buNone/>
            </a:pPr>
            <a:r>
              <a:rPr lang="el"/>
              <a:t>Focus on </a:t>
            </a:r>
            <a:r>
              <a:rPr lang="el">
                <a:solidFill>
                  <a:srgbClr val="F3F3F3"/>
                </a:solidFill>
                <a:highlight>
                  <a:srgbClr val="990000"/>
                </a:highlight>
              </a:rPr>
              <a:t>hot</a:t>
            </a:r>
            <a:r>
              <a:rPr lang="el"/>
              <a:t> code; look at </a:t>
            </a:r>
            <a:r>
              <a:rPr lang="el"/>
              <a:t>otherwise </a:t>
            </a:r>
            <a:r>
              <a:rPr lang="el">
                <a:highlight>
                  <a:srgbClr val="1C4587"/>
                </a:highlight>
              </a:rPr>
              <a:t>cold</a:t>
            </a:r>
            <a:r>
              <a:rPr lang="el"/>
              <a:t> code only as a </a:t>
            </a:r>
            <a:r>
              <a:rPr lang="el">
                <a:highlight>
                  <a:srgbClr val="B45F06"/>
                </a:highlight>
              </a:rPr>
              <a:t>consequence</a:t>
            </a:r>
            <a:endParaRPr/>
          </a:p>
        </p:txBody>
      </p:sp>
      <p:sp>
        <p:nvSpPr>
          <p:cNvPr id="540" name="Google Shape;540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Attributor - Selective Investment</a:t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86F7"/>
              </a:solidFill>
            </a:endParaRPr>
          </a:p>
        </p:txBody>
      </p:sp>
      <p:sp>
        <p:nvSpPr>
          <p:cNvPr id="546" name="Google Shape;546;p68"/>
          <p:cNvSpPr txBox="1"/>
          <p:nvPr>
            <p:ph idx="1" type="body"/>
          </p:nvPr>
        </p:nvSpPr>
        <p:spPr>
          <a:xfrm>
            <a:off x="311700" y="1027325"/>
            <a:ext cx="8520600" cy="3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800"/>
              </a:spcAft>
              <a:buNone/>
            </a:pPr>
            <a:r>
              <a:rPr lang="el"/>
              <a:t>Focus on </a:t>
            </a:r>
            <a:r>
              <a:rPr lang="el">
                <a:solidFill>
                  <a:srgbClr val="F3F3F3"/>
                </a:solidFill>
                <a:highlight>
                  <a:srgbClr val="990000"/>
                </a:highlight>
              </a:rPr>
              <a:t>hot</a:t>
            </a:r>
            <a:r>
              <a:rPr lang="el"/>
              <a:t> code; look at </a:t>
            </a:r>
            <a:r>
              <a:rPr lang="el"/>
              <a:t>otherwise </a:t>
            </a:r>
            <a:r>
              <a:rPr lang="el">
                <a:highlight>
                  <a:srgbClr val="1C4587"/>
                </a:highlight>
              </a:rPr>
              <a:t>cold</a:t>
            </a:r>
            <a:r>
              <a:rPr lang="el"/>
              <a:t> code only as a </a:t>
            </a:r>
            <a:r>
              <a:rPr lang="el">
                <a:highlight>
                  <a:srgbClr val="B45F06"/>
                </a:highlight>
              </a:rPr>
              <a:t>consequence</a:t>
            </a:r>
            <a:endParaRPr/>
          </a:p>
        </p:txBody>
      </p:sp>
      <p:sp>
        <p:nvSpPr>
          <p:cNvPr id="547" name="Google Shape;547;p68"/>
          <p:cNvSpPr txBox="1"/>
          <p:nvPr/>
        </p:nvSpPr>
        <p:spPr>
          <a:xfrm>
            <a:off x="2637750" y="1946350"/>
            <a:ext cx="3868500" cy="29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foo()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100">
                <a:solidFill>
                  <a:srgbClr val="F92672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bar()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...; return ...;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baz(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92672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extern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__attribute__((cold))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sink();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A6E22E"/>
                </a:solidFill>
                <a:latin typeface="Roboto Mono"/>
                <a:ea typeface="Roboto Mono"/>
                <a:cs typeface="Roboto Mono"/>
                <a:sym typeface="Roboto Mono"/>
              </a:rPr>
              <a:t>hotcold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cond)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92672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p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9267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...;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(cond)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p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9267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bar();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sink();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foo();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baz(p);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solidFill>
                <a:srgbClr val="CDCD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48" name="Google Shape;548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9"/>
          <p:cNvSpPr txBox="1"/>
          <p:nvPr>
            <p:ph idx="1" type="body"/>
          </p:nvPr>
        </p:nvSpPr>
        <p:spPr>
          <a:xfrm>
            <a:off x="311700" y="1027325"/>
            <a:ext cx="8520600" cy="3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800"/>
              </a:spcAft>
              <a:buNone/>
            </a:pPr>
            <a:r>
              <a:rPr lang="el"/>
              <a:t>Focus on </a:t>
            </a:r>
            <a:r>
              <a:rPr lang="el">
                <a:solidFill>
                  <a:srgbClr val="F3F3F3"/>
                </a:solidFill>
                <a:highlight>
                  <a:srgbClr val="990000"/>
                </a:highlight>
              </a:rPr>
              <a:t>hot</a:t>
            </a:r>
            <a:r>
              <a:rPr lang="el"/>
              <a:t> code; look at </a:t>
            </a:r>
            <a:r>
              <a:rPr lang="el"/>
              <a:t>otherwise </a:t>
            </a:r>
            <a:r>
              <a:rPr lang="el">
                <a:highlight>
                  <a:srgbClr val="1C4587"/>
                </a:highlight>
              </a:rPr>
              <a:t>cold</a:t>
            </a:r>
            <a:r>
              <a:rPr lang="el"/>
              <a:t> code only as a </a:t>
            </a:r>
            <a:r>
              <a:rPr lang="el">
                <a:highlight>
                  <a:srgbClr val="B45F06"/>
                </a:highlight>
              </a:rPr>
              <a:t>consequence</a:t>
            </a:r>
            <a:endParaRPr/>
          </a:p>
        </p:txBody>
      </p:sp>
      <p:sp>
        <p:nvSpPr>
          <p:cNvPr id="554" name="Google Shape;554;p69"/>
          <p:cNvSpPr txBox="1"/>
          <p:nvPr/>
        </p:nvSpPr>
        <p:spPr>
          <a:xfrm>
            <a:off x="2637750" y="1946350"/>
            <a:ext cx="3868500" cy="29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foo()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100">
                <a:solidFill>
                  <a:srgbClr val="F92672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bar()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 return ...;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baz(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92672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extern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__attribute__((cold))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sink();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A6E22E"/>
                </a:solidFill>
                <a:latin typeface="Roboto Mono"/>
                <a:ea typeface="Roboto Mono"/>
                <a:cs typeface="Roboto Mono"/>
                <a:sym typeface="Roboto Mono"/>
              </a:rPr>
              <a:t>hotcold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cond)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92672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p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9267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...;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(cond)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p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9267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bar();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sink()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foo();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baz(p);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solidFill>
                <a:srgbClr val="CDCD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55" name="Google Shape;555;p6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Attributor - Selective Investment</a:t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86F7"/>
              </a:solidFill>
            </a:endParaRPr>
          </a:p>
        </p:txBody>
      </p:sp>
      <p:sp>
        <p:nvSpPr>
          <p:cNvPr id="556" name="Google Shape;556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70"/>
          <p:cNvSpPr txBox="1"/>
          <p:nvPr>
            <p:ph idx="1" type="body"/>
          </p:nvPr>
        </p:nvSpPr>
        <p:spPr>
          <a:xfrm>
            <a:off x="311700" y="1027325"/>
            <a:ext cx="8520600" cy="3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800"/>
              </a:spcAft>
              <a:buNone/>
            </a:pPr>
            <a:r>
              <a:rPr lang="el"/>
              <a:t>Focus on </a:t>
            </a:r>
            <a:r>
              <a:rPr lang="el">
                <a:solidFill>
                  <a:srgbClr val="F3F3F3"/>
                </a:solidFill>
                <a:highlight>
                  <a:srgbClr val="990000"/>
                </a:highlight>
              </a:rPr>
              <a:t>hot</a:t>
            </a:r>
            <a:r>
              <a:rPr lang="el"/>
              <a:t> code; look at </a:t>
            </a:r>
            <a:r>
              <a:rPr lang="el"/>
              <a:t>otherwise </a:t>
            </a:r>
            <a:r>
              <a:rPr lang="el">
                <a:highlight>
                  <a:srgbClr val="1C4587"/>
                </a:highlight>
              </a:rPr>
              <a:t>cold</a:t>
            </a:r>
            <a:r>
              <a:rPr lang="el"/>
              <a:t> code only as a </a:t>
            </a:r>
            <a:r>
              <a:rPr lang="el">
                <a:highlight>
                  <a:srgbClr val="B45F06"/>
                </a:highlight>
              </a:rPr>
              <a:t>consequence</a:t>
            </a:r>
            <a:endParaRPr/>
          </a:p>
        </p:txBody>
      </p:sp>
      <p:sp>
        <p:nvSpPr>
          <p:cNvPr id="562" name="Google Shape;562;p70"/>
          <p:cNvSpPr txBox="1"/>
          <p:nvPr/>
        </p:nvSpPr>
        <p:spPr>
          <a:xfrm>
            <a:off x="2637750" y="1946350"/>
            <a:ext cx="3868500" cy="29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foo()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100">
                <a:solidFill>
                  <a:srgbClr val="F92672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bar()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; return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baz(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92672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extern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__attribute__((cold))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sink();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A6E22E"/>
                </a:solidFill>
                <a:latin typeface="Roboto Mono"/>
                <a:ea typeface="Roboto Mono"/>
                <a:cs typeface="Roboto Mono"/>
                <a:sym typeface="Roboto Mono"/>
              </a:rPr>
              <a:t>hotcold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cond)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92672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p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9267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...;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(cond)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p</a:t>
            </a:r>
            <a:r>
              <a:rPr lang="el" sz="1100"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9267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l" sz="1100"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bar()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sink()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foo()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baz(p);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solidFill>
                <a:srgbClr val="CDCD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63" name="Google Shape;563;p7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Attributor - Selective Investment</a:t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86F7"/>
              </a:solidFill>
            </a:endParaRPr>
          </a:p>
        </p:txBody>
      </p:sp>
      <p:sp>
        <p:nvSpPr>
          <p:cNvPr id="564" name="Google Shape;564;p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1"/>
          <p:cNvSpPr txBox="1"/>
          <p:nvPr>
            <p:ph idx="1" type="body"/>
          </p:nvPr>
        </p:nvSpPr>
        <p:spPr>
          <a:xfrm>
            <a:off x="311700" y="1027325"/>
            <a:ext cx="8520600" cy="3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800"/>
              </a:spcAft>
              <a:buNone/>
            </a:pPr>
            <a:r>
              <a:rPr lang="el"/>
              <a:t>Focus on </a:t>
            </a:r>
            <a:r>
              <a:rPr lang="el">
                <a:solidFill>
                  <a:srgbClr val="F3F3F3"/>
                </a:solidFill>
                <a:highlight>
                  <a:srgbClr val="990000"/>
                </a:highlight>
              </a:rPr>
              <a:t>hot</a:t>
            </a:r>
            <a:r>
              <a:rPr lang="el"/>
              <a:t> code; look at </a:t>
            </a:r>
            <a:r>
              <a:rPr lang="el"/>
              <a:t>otherwise </a:t>
            </a:r>
            <a:r>
              <a:rPr lang="el">
                <a:highlight>
                  <a:srgbClr val="1C4587"/>
                </a:highlight>
              </a:rPr>
              <a:t>cold</a:t>
            </a:r>
            <a:r>
              <a:rPr lang="el"/>
              <a:t> code only as a </a:t>
            </a:r>
            <a:r>
              <a:rPr lang="el">
                <a:highlight>
                  <a:srgbClr val="B45F06"/>
                </a:highlight>
              </a:rPr>
              <a:t>consequence</a:t>
            </a:r>
            <a:endParaRPr/>
          </a:p>
        </p:txBody>
      </p:sp>
      <p:sp>
        <p:nvSpPr>
          <p:cNvPr id="570" name="Google Shape;570;p71"/>
          <p:cNvSpPr txBox="1"/>
          <p:nvPr/>
        </p:nvSpPr>
        <p:spPr>
          <a:xfrm>
            <a:off x="2637750" y="1946350"/>
            <a:ext cx="3868500" cy="29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foo()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100">
                <a:solidFill>
                  <a:srgbClr val="F92672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bar()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; return ...;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baz(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92672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highlight>
                  <a:srgbClr val="990000"/>
                </a:highlight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extern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__attribute__((cold))</a:t>
            </a:r>
            <a:r>
              <a:rPr lang="el" sz="1100"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sink()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A6E22E"/>
                </a:solidFill>
                <a:latin typeface="Roboto Mono"/>
                <a:ea typeface="Roboto Mono"/>
                <a:cs typeface="Roboto Mono"/>
                <a:sym typeface="Roboto Mono"/>
              </a:rPr>
              <a:t>hotcold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cond)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92672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p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9267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highlight>
                  <a:srgbClr val="990000"/>
                </a:highlight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l" sz="1100">
                <a:solidFill>
                  <a:srgbClr val="F8F8F2"/>
                </a:solidFill>
                <a:highlight>
                  <a:srgbClr val="990000"/>
                </a:highlight>
                <a:latin typeface="Roboto Mono"/>
                <a:ea typeface="Roboto Mono"/>
                <a:cs typeface="Roboto Mono"/>
                <a:sym typeface="Roboto Mono"/>
              </a:rPr>
              <a:t>cond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p</a:t>
            </a:r>
            <a:r>
              <a:rPr lang="el" sz="1100"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9267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l" sz="1100"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bar()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sink()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foo()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100">
                <a:solidFill>
                  <a:srgbClr val="F8F8F2"/>
                </a:solidFill>
                <a:highlight>
                  <a:srgbClr val="990000"/>
                </a:highlight>
                <a:latin typeface="Roboto Mono"/>
                <a:ea typeface="Roboto Mono"/>
                <a:cs typeface="Roboto Mono"/>
                <a:sym typeface="Roboto Mono"/>
              </a:rPr>
              <a:t>baz(p)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solidFill>
                <a:srgbClr val="CDCD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71" name="Google Shape;571;p7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Attributor - Selective Investment</a:t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86F7"/>
              </a:solidFill>
            </a:endParaRPr>
          </a:p>
        </p:txBody>
      </p:sp>
      <p:sp>
        <p:nvSpPr>
          <p:cNvPr id="572" name="Google Shape;572;p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2"/>
          <p:cNvSpPr txBox="1"/>
          <p:nvPr>
            <p:ph idx="1" type="body"/>
          </p:nvPr>
        </p:nvSpPr>
        <p:spPr>
          <a:xfrm>
            <a:off x="311700" y="1027325"/>
            <a:ext cx="8520600" cy="3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800"/>
              </a:spcAft>
              <a:buNone/>
            </a:pPr>
            <a:r>
              <a:rPr lang="el"/>
              <a:t>Focus on </a:t>
            </a:r>
            <a:r>
              <a:rPr lang="el">
                <a:solidFill>
                  <a:srgbClr val="F3F3F3"/>
                </a:solidFill>
                <a:highlight>
                  <a:srgbClr val="990000"/>
                </a:highlight>
              </a:rPr>
              <a:t>hot</a:t>
            </a:r>
            <a:r>
              <a:rPr lang="el"/>
              <a:t> code; look at </a:t>
            </a:r>
            <a:r>
              <a:rPr lang="el"/>
              <a:t>otherwise </a:t>
            </a:r>
            <a:r>
              <a:rPr lang="el">
                <a:highlight>
                  <a:srgbClr val="1C4587"/>
                </a:highlight>
              </a:rPr>
              <a:t>cold</a:t>
            </a:r>
            <a:r>
              <a:rPr lang="el"/>
              <a:t> code only as a </a:t>
            </a:r>
            <a:r>
              <a:rPr lang="el">
                <a:highlight>
                  <a:srgbClr val="B45F06"/>
                </a:highlight>
              </a:rPr>
              <a:t>consequence</a:t>
            </a:r>
            <a:endParaRPr/>
          </a:p>
        </p:txBody>
      </p:sp>
      <p:sp>
        <p:nvSpPr>
          <p:cNvPr id="578" name="Google Shape;578;p72"/>
          <p:cNvSpPr txBox="1"/>
          <p:nvPr/>
        </p:nvSpPr>
        <p:spPr>
          <a:xfrm>
            <a:off x="2637750" y="1946350"/>
            <a:ext cx="3868500" cy="29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foo()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100">
                <a:solidFill>
                  <a:srgbClr val="F92672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bar()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; return ...;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baz(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92672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highlight>
                  <a:srgbClr val="990000"/>
                </a:highlight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extern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__attribute__((cold))</a:t>
            </a:r>
            <a:r>
              <a:rPr lang="el" sz="1100"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sink()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A6E22E"/>
                </a:solidFill>
                <a:latin typeface="Roboto Mono"/>
                <a:ea typeface="Roboto Mono"/>
                <a:cs typeface="Roboto Mono"/>
                <a:sym typeface="Roboto Mono"/>
              </a:rPr>
              <a:t>hotcold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cond)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92672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p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9267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highlight>
                  <a:srgbClr val="990000"/>
                </a:highlight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l" sz="1100">
                <a:solidFill>
                  <a:srgbClr val="F8F8F2"/>
                </a:solidFill>
                <a:highlight>
                  <a:srgbClr val="990000"/>
                </a:highlight>
                <a:latin typeface="Roboto Mono"/>
                <a:ea typeface="Roboto Mono"/>
                <a:cs typeface="Roboto Mono"/>
                <a:sym typeface="Roboto Mono"/>
              </a:rPr>
              <a:t>cond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l" sz="1100">
                <a:solidFill>
                  <a:srgbClr val="F8F8F2"/>
                </a:solidFill>
                <a:highlight>
                  <a:srgbClr val="B45F06"/>
                </a:highlight>
                <a:latin typeface="Roboto Mono"/>
                <a:ea typeface="Roboto Mono"/>
                <a:cs typeface="Roboto Mono"/>
                <a:sym typeface="Roboto Mono"/>
              </a:rPr>
              <a:t>p</a:t>
            </a:r>
            <a:r>
              <a:rPr lang="el" sz="1100">
                <a:highlight>
                  <a:srgbClr val="B45F06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4C1130"/>
                </a:solidFill>
                <a:highlight>
                  <a:srgbClr val="B45F06"/>
                </a:highlight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l" sz="1100">
                <a:highlight>
                  <a:srgbClr val="B45F06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bar()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sink()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foo()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100">
                <a:solidFill>
                  <a:srgbClr val="F8F8F2"/>
                </a:solidFill>
                <a:highlight>
                  <a:srgbClr val="990000"/>
                </a:highlight>
                <a:latin typeface="Roboto Mono"/>
                <a:ea typeface="Roboto Mono"/>
                <a:cs typeface="Roboto Mono"/>
                <a:sym typeface="Roboto Mono"/>
              </a:rPr>
              <a:t>baz(p)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solidFill>
                <a:srgbClr val="CDCD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79" name="Google Shape;579;p7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Attributor - Selective Investment</a:t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86F7"/>
              </a:solidFill>
            </a:endParaRPr>
          </a:p>
        </p:txBody>
      </p:sp>
      <p:sp>
        <p:nvSpPr>
          <p:cNvPr id="580" name="Google Shape;580;p72"/>
          <p:cNvSpPr/>
          <p:nvPr/>
        </p:nvSpPr>
        <p:spPr>
          <a:xfrm rot="10800000">
            <a:off x="1161075" y="3624550"/>
            <a:ext cx="1665600" cy="951000"/>
          </a:xfrm>
          <a:prstGeom prst="curvedLeftArrow">
            <a:avLst>
              <a:gd fmla="val 9163" name="adj1"/>
              <a:gd fmla="val 17612" name="adj2"/>
              <a:gd fmla="val 21569" name="adj3"/>
            </a:avLst>
          </a:prstGeom>
          <a:gradFill>
            <a:gsLst>
              <a:gs pos="0">
                <a:srgbClr val="990000"/>
              </a:gs>
              <a:gs pos="100000">
                <a:srgbClr val="B45F06"/>
              </a:gs>
              <a:gs pos="100000">
                <a:srgbClr val="73737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3"/>
          <p:cNvSpPr txBox="1"/>
          <p:nvPr>
            <p:ph idx="1" type="body"/>
          </p:nvPr>
        </p:nvSpPr>
        <p:spPr>
          <a:xfrm>
            <a:off x="311700" y="1027325"/>
            <a:ext cx="8520600" cy="3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800"/>
              </a:spcAft>
              <a:buNone/>
            </a:pPr>
            <a:r>
              <a:rPr lang="el"/>
              <a:t>Focus on </a:t>
            </a:r>
            <a:r>
              <a:rPr lang="el">
                <a:solidFill>
                  <a:srgbClr val="F3F3F3"/>
                </a:solidFill>
                <a:highlight>
                  <a:srgbClr val="990000"/>
                </a:highlight>
              </a:rPr>
              <a:t>hot</a:t>
            </a:r>
            <a:r>
              <a:rPr lang="el"/>
              <a:t> code; look at otherwise </a:t>
            </a:r>
            <a:r>
              <a:rPr lang="el">
                <a:highlight>
                  <a:srgbClr val="1C4587"/>
                </a:highlight>
              </a:rPr>
              <a:t>cold</a:t>
            </a:r>
            <a:r>
              <a:rPr lang="el"/>
              <a:t> code only as a </a:t>
            </a:r>
            <a:r>
              <a:rPr lang="el">
                <a:highlight>
                  <a:srgbClr val="B45F06"/>
                </a:highlight>
              </a:rPr>
              <a:t>consequence</a:t>
            </a:r>
            <a:endParaRPr>
              <a:highlight>
                <a:srgbClr val="B45F06"/>
              </a:highlight>
            </a:endParaRPr>
          </a:p>
        </p:txBody>
      </p:sp>
      <p:sp>
        <p:nvSpPr>
          <p:cNvPr id="587" name="Google Shape;587;p73"/>
          <p:cNvSpPr txBox="1"/>
          <p:nvPr/>
        </p:nvSpPr>
        <p:spPr>
          <a:xfrm>
            <a:off x="2637750" y="1946350"/>
            <a:ext cx="3868500" cy="29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foo()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100">
                <a:solidFill>
                  <a:srgbClr val="F92672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bar()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; return </a:t>
            </a:r>
            <a:r>
              <a:rPr lang="el" sz="1100">
                <a:solidFill>
                  <a:srgbClr val="F8F8F2"/>
                </a:solidFill>
                <a:highlight>
                  <a:srgbClr val="B45F06"/>
                </a:highlight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baz(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92672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highlight>
                  <a:srgbClr val="990000"/>
                </a:highlight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extern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__attribute__((cold))</a:t>
            </a:r>
            <a:r>
              <a:rPr lang="el" sz="1100"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sink()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A6E22E"/>
                </a:solidFill>
                <a:latin typeface="Roboto Mono"/>
                <a:ea typeface="Roboto Mono"/>
                <a:cs typeface="Roboto Mono"/>
                <a:sym typeface="Roboto Mono"/>
              </a:rPr>
              <a:t>hotcold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cond)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92672"/>
                </a:solidFill>
                <a:latin typeface="Roboto Mono"/>
                <a:ea typeface="Roboto Mono"/>
                <a:cs typeface="Roboto Mono"/>
                <a:sym typeface="Roboto Mono"/>
              </a:rPr>
              <a:t>*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p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92672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highlight>
                  <a:srgbClr val="990000"/>
                </a:highlight>
                <a:latin typeface="Roboto Mono"/>
                <a:ea typeface="Roboto Mono"/>
                <a:cs typeface="Roboto Mono"/>
                <a:sym typeface="Roboto Mono"/>
              </a:rPr>
              <a:t>...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100">
                <a:solidFill>
                  <a:srgbClr val="66D9EF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l" sz="1100">
                <a:solidFill>
                  <a:srgbClr val="F8F8F2"/>
                </a:solidFill>
                <a:highlight>
                  <a:srgbClr val="990000"/>
                </a:highlight>
                <a:latin typeface="Roboto Mono"/>
                <a:ea typeface="Roboto Mono"/>
                <a:cs typeface="Roboto Mono"/>
                <a:sym typeface="Roboto Mono"/>
              </a:rPr>
              <a:t>cond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l" sz="1100">
                <a:solidFill>
                  <a:srgbClr val="F8F8F2"/>
                </a:solidFill>
                <a:highlight>
                  <a:srgbClr val="B45F06"/>
                </a:highlight>
                <a:latin typeface="Roboto Mono"/>
                <a:ea typeface="Roboto Mono"/>
                <a:cs typeface="Roboto Mono"/>
                <a:sym typeface="Roboto Mono"/>
              </a:rPr>
              <a:t>p</a:t>
            </a:r>
            <a:r>
              <a:rPr lang="el" sz="1100">
                <a:highlight>
                  <a:srgbClr val="B45F06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4C1130"/>
                </a:solidFill>
                <a:highlight>
                  <a:srgbClr val="B45F06"/>
                </a:highlight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l" sz="1100">
                <a:highlight>
                  <a:srgbClr val="B45F06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bar()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sink()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lang="el" sz="1100">
                <a:solidFill>
                  <a:srgbClr val="F8F8F2"/>
                </a:solidFill>
                <a:highlight>
                  <a:srgbClr val="1C4587"/>
                </a:highlight>
                <a:latin typeface="Roboto Mono"/>
                <a:ea typeface="Roboto Mono"/>
                <a:cs typeface="Roboto Mono"/>
                <a:sym typeface="Roboto Mono"/>
              </a:rPr>
              <a:t>foo()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100">
                <a:solidFill>
                  <a:srgbClr val="F8F8F2"/>
                </a:solidFill>
                <a:highlight>
                  <a:srgbClr val="990000"/>
                </a:highlight>
                <a:latin typeface="Roboto Mono"/>
                <a:ea typeface="Roboto Mono"/>
                <a:cs typeface="Roboto Mono"/>
                <a:sym typeface="Roboto Mono"/>
              </a:rPr>
              <a:t>baz(p)</a:t>
            </a: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F8F8F2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100">
              <a:solidFill>
                <a:srgbClr val="CDCD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88" name="Google Shape;588;p7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Attributor - Selective Investment</a:t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86F7"/>
              </a:solidFill>
            </a:endParaRPr>
          </a:p>
        </p:txBody>
      </p:sp>
      <p:sp>
        <p:nvSpPr>
          <p:cNvPr id="589" name="Google Shape;589;p73"/>
          <p:cNvSpPr/>
          <p:nvPr/>
        </p:nvSpPr>
        <p:spPr>
          <a:xfrm rot="10800000">
            <a:off x="1161075" y="3624550"/>
            <a:ext cx="1665600" cy="951000"/>
          </a:xfrm>
          <a:prstGeom prst="curvedLeftArrow">
            <a:avLst>
              <a:gd fmla="val 9163" name="adj1"/>
              <a:gd fmla="val 17612" name="adj2"/>
              <a:gd fmla="val 21569" name="adj3"/>
            </a:avLst>
          </a:prstGeom>
          <a:gradFill>
            <a:gsLst>
              <a:gs pos="0">
                <a:srgbClr val="990000"/>
              </a:gs>
              <a:gs pos="100000">
                <a:srgbClr val="B45F06"/>
              </a:gs>
              <a:gs pos="100000">
                <a:srgbClr val="737373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73"/>
          <p:cNvSpPr/>
          <p:nvPr/>
        </p:nvSpPr>
        <p:spPr>
          <a:xfrm flipH="1" rot="10800000">
            <a:off x="6265525" y="2239150"/>
            <a:ext cx="1665600" cy="1487700"/>
          </a:xfrm>
          <a:prstGeom prst="curvedLeftArrow">
            <a:avLst>
              <a:gd fmla="val 6579" name="adj1"/>
              <a:gd fmla="val 17612" name="adj2"/>
              <a:gd fmla="val 21569" name="adj3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Current State of IPO in LLVM</a:t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86F7"/>
              </a:solidFill>
            </a:endParaRPr>
          </a:p>
        </p:txBody>
      </p:sp>
      <p:sp>
        <p:nvSpPr>
          <p:cNvPr id="139" name="Google Shape;139;p29"/>
          <p:cNvSpPr/>
          <p:nvPr/>
        </p:nvSpPr>
        <p:spPr>
          <a:xfrm>
            <a:off x="1323275" y="2173650"/>
            <a:ext cx="1605000" cy="796200"/>
          </a:xfrm>
          <a:prstGeom prst="foldedCorner">
            <a:avLst>
              <a:gd fmla="val 9859" name="adj"/>
            </a:avLst>
          </a:prstGeom>
          <a:solidFill>
            <a:schemeClr val="accent2"/>
          </a:solidFill>
          <a:ln cap="flat" cmpd="sng" w="9525">
            <a:solidFill>
              <a:srgbClr val="0086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~ 84k lines of C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~ 260k lines of IR</a:t>
            </a:r>
            <a:endParaRPr/>
          </a:p>
        </p:txBody>
      </p:sp>
      <p:sp>
        <p:nvSpPr>
          <p:cNvPr id="140" name="Google Shape;140;p29"/>
          <p:cNvSpPr/>
          <p:nvPr/>
        </p:nvSpPr>
        <p:spPr>
          <a:xfrm>
            <a:off x="1329575" y="2173650"/>
            <a:ext cx="1598700" cy="322500"/>
          </a:xfrm>
          <a:prstGeom prst="rect">
            <a:avLst/>
          </a:prstGeom>
          <a:solidFill>
            <a:srgbClr val="0086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sqlite3.c</a:t>
            </a:r>
            <a:endParaRPr sz="1700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1" name="Google Shape;141;p29"/>
          <p:cNvSpPr/>
          <p:nvPr/>
        </p:nvSpPr>
        <p:spPr>
          <a:xfrm>
            <a:off x="3065250" y="2387550"/>
            <a:ext cx="2280900" cy="368400"/>
          </a:xfrm>
          <a:prstGeom prst="rightArrow">
            <a:avLst>
              <a:gd fmla="val 61753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-O3 -debug-pass=Details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2" name="Google Shape;142;p29"/>
          <p:cNvSpPr/>
          <p:nvPr/>
        </p:nvSpPr>
        <p:spPr>
          <a:xfrm>
            <a:off x="5476825" y="1753350"/>
            <a:ext cx="2350200" cy="1636800"/>
          </a:xfrm>
          <a:prstGeom prst="foldedCorner">
            <a:avLst>
              <a:gd fmla="val 5809" name="adj"/>
            </a:avLst>
          </a:prstGeom>
          <a:solidFill>
            <a:schemeClr val="accent2"/>
          </a:solidFill>
          <a:ln cap="flat" cmpd="sng" w="9525">
            <a:solidFill>
              <a:srgbClr val="0086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u="sng">
                <a:latin typeface="Roboto Mono"/>
                <a:ea typeface="Roboto Mono"/>
                <a:cs typeface="Roboto Mono"/>
                <a:sym typeface="Roboto Mono"/>
              </a:rPr>
              <a:t>301     total passes</a:t>
            </a:r>
            <a:endParaRPr u="sng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Roboto Mono"/>
                <a:ea typeface="Roboto Mono"/>
                <a:cs typeface="Roboto Mono"/>
                <a:sym typeface="Roboto Mono"/>
              </a:rPr>
              <a:t> 20    module passes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Roboto Mono"/>
                <a:ea typeface="Roboto Mono"/>
                <a:cs typeface="Roboto Mono"/>
                <a:sym typeface="Roboto Mono"/>
              </a:rPr>
              <a:t>  5     cgscc passes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>
                <a:latin typeface="Roboto Mono"/>
                <a:ea typeface="Roboto Mono"/>
                <a:cs typeface="Roboto Mono"/>
                <a:sym typeface="Roboto Mono"/>
              </a:rPr>
              <a:t>250  function passes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Roboto Mono"/>
                <a:ea typeface="Roboto Mono"/>
                <a:cs typeface="Roboto Mono"/>
                <a:sym typeface="Roboto Mono"/>
              </a:rPr>
              <a:t> 12      loop passes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Roboto Mono"/>
                <a:ea typeface="Roboto Mono"/>
                <a:cs typeface="Roboto Mono"/>
                <a:sym typeface="Roboto Mono"/>
              </a:rPr>
              <a:t> 14 immutable passes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3" name="Google Shape;143;p29"/>
          <p:cNvSpPr/>
          <p:nvPr/>
        </p:nvSpPr>
        <p:spPr>
          <a:xfrm>
            <a:off x="5476825" y="1753350"/>
            <a:ext cx="2350200" cy="322500"/>
          </a:xfrm>
          <a:prstGeom prst="rect">
            <a:avLst/>
          </a:prstGeom>
          <a:solidFill>
            <a:srgbClr val="0086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Statistics</a:t>
            </a:r>
            <a:endParaRPr sz="1700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4" name="Google Shape;144;p29"/>
          <p:cNvSpPr/>
          <p:nvPr/>
        </p:nvSpPr>
        <p:spPr>
          <a:xfrm>
            <a:off x="2185525" y="4355075"/>
            <a:ext cx="4808700" cy="6570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/>
              <a:t>&gt;90</a:t>
            </a:r>
            <a:r>
              <a:rPr lang="el" sz="2000"/>
              <a:t>% of passes are intraprocedural</a:t>
            </a:r>
            <a:endParaRPr sz="2000"/>
          </a:p>
        </p:txBody>
      </p:sp>
      <p:sp>
        <p:nvSpPr>
          <p:cNvPr id="145" name="Google Shape;14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300" y="1075775"/>
            <a:ext cx="3285024" cy="1847829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97" name="Google Shape;597;p7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Conclusions</a:t>
            </a:r>
            <a:endParaRPr sz="3400">
              <a:solidFill>
                <a:srgbClr val="0086F7"/>
              </a:solidFill>
            </a:endParaRPr>
          </a:p>
        </p:txBody>
      </p:sp>
      <p:sp>
        <p:nvSpPr>
          <p:cNvPr id="598" name="Google Shape;598;p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  <p:pic>
        <p:nvPicPr>
          <p:cNvPr id="599" name="Google Shape;599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5675" y="1075763"/>
            <a:ext cx="3285024" cy="184784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00" name="Google Shape;600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2300" y="3089225"/>
            <a:ext cx="3285024" cy="1847825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01" name="Google Shape;601;p74"/>
          <p:cNvSpPr/>
          <p:nvPr/>
        </p:nvSpPr>
        <p:spPr>
          <a:xfrm>
            <a:off x="4232500" y="2491125"/>
            <a:ext cx="306300" cy="39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74"/>
          <p:cNvSpPr/>
          <p:nvPr/>
        </p:nvSpPr>
        <p:spPr>
          <a:xfrm>
            <a:off x="4265700" y="4510525"/>
            <a:ext cx="306300" cy="39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74"/>
          <p:cNvSpPr/>
          <p:nvPr/>
        </p:nvSpPr>
        <p:spPr>
          <a:xfrm>
            <a:off x="7737875" y="2644300"/>
            <a:ext cx="306300" cy="2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74"/>
          <p:cNvSpPr/>
          <p:nvPr/>
        </p:nvSpPr>
        <p:spPr>
          <a:xfrm>
            <a:off x="7737875" y="4732350"/>
            <a:ext cx="306300" cy="17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5" name="Google Shape;605;p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95675" y="3089225"/>
            <a:ext cx="3285024" cy="1847829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06" name="Google Shape;606;p74"/>
          <p:cNvSpPr/>
          <p:nvPr/>
        </p:nvSpPr>
        <p:spPr>
          <a:xfrm>
            <a:off x="7715025" y="4663575"/>
            <a:ext cx="306300" cy="24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7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References</a:t>
            </a:r>
            <a:endParaRPr/>
          </a:p>
        </p:txBody>
      </p:sp>
      <p:sp>
        <p:nvSpPr>
          <p:cNvPr id="612" name="Google Shape;612;p75"/>
          <p:cNvSpPr txBox="1"/>
          <p:nvPr>
            <p:ph idx="1" type="body"/>
          </p:nvPr>
        </p:nvSpPr>
        <p:spPr>
          <a:xfrm>
            <a:off x="311700" y="1332125"/>
            <a:ext cx="8520600" cy="3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AutoNum type="arabicPeriod"/>
            </a:pPr>
            <a:r>
              <a:rPr lang="el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Tech talk: The Attributor: A Versatile Inter-procedural Fixpoint, J. Doerfert, S. Stipanovic, H. Ueno, LLVM Developers’ Meeting 2019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AutoNum type="arabicPeriod"/>
            </a:pPr>
            <a:r>
              <a:rPr lang="el" sz="1100">
                <a:latin typeface="Arial"/>
                <a:ea typeface="Arial"/>
                <a:cs typeface="Arial"/>
                <a:sym typeface="Arial"/>
              </a:rPr>
              <a:t>(OpenMP) Parallelism Aware Optimizations, LLVM Developers’ Meeting 2020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AutoNum type="arabicPeriod"/>
            </a:pPr>
            <a:r>
              <a:rPr lang="el" sz="1100" u="sng">
                <a:solidFill>
                  <a:srgbClr val="F99B15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Hot Cold Splitting Optimization Pass In LLVM, A. Kumar, LLVM Developers’ Meeting 2019</a:t>
            </a:r>
            <a:endParaRPr sz="1100">
              <a:solidFill>
                <a:srgbClr val="F99B1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AutoNum type="arabicPeriod"/>
            </a:pPr>
            <a:r>
              <a:rPr lang="el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Devirtualization in LLVM, P. Padlewski, LLVM Developers’ Meeting 2016</a:t>
            </a:r>
            <a:endParaRPr sz="11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AutoNum type="arabicPeriod"/>
            </a:pPr>
            <a:r>
              <a:rPr lang="el" sz="1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 Deep Dive into the Interprocedural Optimization Infrastructure</a:t>
            </a:r>
            <a:r>
              <a:rPr lang="el" sz="1100">
                <a:latin typeface="Arial"/>
                <a:ea typeface="Arial"/>
                <a:cs typeface="Arial"/>
                <a:sym typeface="Arial"/>
              </a:rPr>
              <a:t>, LLVM Developers’ Meeting 2020</a:t>
            </a:r>
            <a:endParaRPr sz="11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AutoNum type="arabicPeriod"/>
            </a:pPr>
            <a:r>
              <a:rPr lang="el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The Attributor: A Versatile Inter-procedural Fixpoint, J. Doerfert, S. Stipanovic, H. Ueno, LLVM Developers’ Meeting 2019</a:t>
            </a:r>
            <a:endParaRPr sz="11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AutoNum type="arabicPeriod"/>
            </a:pPr>
            <a:r>
              <a:rPr lang="el" sz="1100" u="sng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ThinLTO: Scalable and Incremental Link-Time Optimization, Teresa Johnson, CppCon 2017</a:t>
            </a:r>
            <a:endParaRPr sz="11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AutoNum type="arabicPeriod"/>
            </a:pPr>
            <a:r>
              <a:rPr lang="el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Cross-Translation Unit Optimization via Annotated Headers, W. Moses, J. Doerfert, LLVM Developers’ Meeting 2019</a:t>
            </a:r>
            <a:endParaRPr sz="11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AutoNum type="arabicPeriod"/>
            </a:pPr>
            <a:r>
              <a:rPr lang="el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Tutorial: The Attributor: A Versatile Inter-procedural Fixpoint, J. Doerfert, S. Stipanovic, H. Ueno, LLVM Developers’ Meeting 2019</a:t>
            </a:r>
            <a:endParaRPr sz="11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Arial"/>
              <a:buAutoNum type="arabicPeriod"/>
            </a:pPr>
            <a:r>
              <a:rPr lang="el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GCC common function attributes</a:t>
            </a:r>
            <a:endParaRPr sz="11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500"/>
              </a:spcBef>
              <a:spcAft>
                <a:spcPts val="80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7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Backup</a:t>
            </a:r>
            <a:endParaRPr/>
          </a:p>
        </p:txBody>
      </p:sp>
      <p:sp>
        <p:nvSpPr>
          <p:cNvPr id="619" name="Google Shape;619;p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7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Pass Ordering</a:t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6D9EEB"/>
              </a:solidFill>
            </a:endParaRPr>
          </a:p>
        </p:txBody>
      </p:sp>
      <p:sp>
        <p:nvSpPr>
          <p:cNvPr id="625" name="Google Shape;625;p77"/>
          <p:cNvSpPr/>
          <p:nvPr/>
        </p:nvSpPr>
        <p:spPr>
          <a:xfrm>
            <a:off x="1737550" y="2255330"/>
            <a:ext cx="2111700" cy="4650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Proxima Nova"/>
                <a:ea typeface="Proxima Nova"/>
                <a:cs typeface="Proxima Nova"/>
                <a:sym typeface="Proxima Nova"/>
              </a:rPr>
              <a:t>Function Attribute Pass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6" name="Google Shape;626;p77"/>
          <p:cNvSpPr/>
          <p:nvPr/>
        </p:nvSpPr>
        <p:spPr>
          <a:xfrm>
            <a:off x="1715650" y="2970854"/>
            <a:ext cx="2111700" cy="4650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Proxima Nova"/>
                <a:ea typeface="Proxima Nova"/>
                <a:cs typeface="Proxima Nova"/>
                <a:sym typeface="Proxima Nova"/>
              </a:rPr>
              <a:t>Promote Arguments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7" name="Google Shape;627;p77"/>
          <p:cNvSpPr/>
          <p:nvPr/>
        </p:nvSpPr>
        <p:spPr>
          <a:xfrm>
            <a:off x="1737550" y="3686377"/>
            <a:ext cx="2111700" cy="4650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Proxima Nova"/>
                <a:ea typeface="Proxima Nova"/>
                <a:cs typeface="Proxima Nova"/>
                <a:sym typeface="Proxima Nova"/>
              </a:rPr>
              <a:t>Function Passes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8" name="Google Shape;628;p77"/>
          <p:cNvSpPr/>
          <p:nvPr/>
        </p:nvSpPr>
        <p:spPr>
          <a:xfrm>
            <a:off x="1737550" y="1294859"/>
            <a:ext cx="2111700" cy="7101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Proxima Nova"/>
                <a:ea typeface="Proxima Nova"/>
                <a:cs typeface="Proxima Nova"/>
                <a:sym typeface="Proxima Nova"/>
              </a:rPr>
              <a:t>Interprocedural Sparse Conditional Constant Propagation Pass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9" name="Google Shape;629;p77"/>
          <p:cNvSpPr/>
          <p:nvPr/>
        </p:nvSpPr>
        <p:spPr>
          <a:xfrm>
            <a:off x="1737550" y="4401901"/>
            <a:ext cx="2111700" cy="4650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Proxima Nova"/>
                <a:ea typeface="Proxima Nova"/>
                <a:cs typeface="Proxima Nova"/>
                <a:sym typeface="Proxima Nova"/>
              </a:rPr>
              <a:t>Inliner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30" name="Google Shape;630;p77"/>
          <p:cNvSpPr/>
          <p:nvPr/>
        </p:nvSpPr>
        <p:spPr>
          <a:xfrm flipH="1">
            <a:off x="2666350" y="2004927"/>
            <a:ext cx="254100" cy="250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77"/>
          <p:cNvSpPr/>
          <p:nvPr/>
        </p:nvSpPr>
        <p:spPr>
          <a:xfrm flipH="1">
            <a:off x="2666350" y="2720500"/>
            <a:ext cx="254100" cy="250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77"/>
          <p:cNvSpPr/>
          <p:nvPr/>
        </p:nvSpPr>
        <p:spPr>
          <a:xfrm flipH="1">
            <a:off x="2666350" y="3436073"/>
            <a:ext cx="254100" cy="250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77"/>
          <p:cNvSpPr/>
          <p:nvPr/>
        </p:nvSpPr>
        <p:spPr>
          <a:xfrm flipH="1">
            <a:off x="2666350" y="4151547"/>
            <a:ext cx="254100" cy="250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77"/>
          <p:cNvSpPr/>
          <p:nvPr/>
        </p:nvSpPr>
        <p:spPr>
          <a:xfrm flipH="1" rot="10800000">
            <a:off x="311700" y="2153768"/>
            <a:ext cx="1406400" cy="2577300"/>
          </a:xfrm>
          <a:prstGeom prst="curvedRightArrow">
            <a:avLst>
              <a:gd fmla="val 13066" name="adj1"/>
              <a:gd fmla="val 51700" name="adj2"/>
              <a:gd fmla="val 25000" name="adj3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77"/>
          <p:cNvSpPr/>
          <p:nvPr/>
        </p:nvSpPr>
        <p:spPr>
          <a:xfrm flipH="1">
            <a:off x="2666350" y="4867021"/>
            <a:ext cx="254100" cy="250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77"/>
          <p:cNvSpPr/>
          <p:nvPr/>
        </p:nvSpPr>
        <p:spPr>
          <a:xfrm flipH="1">
            <a:off x="2666350" y="1039000"/>
            <a:ext cx="254100" cy="250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77"/>
          <p:cNvSpPr txBox="1"/>
          <p:nvPr/>
        </p:nvSpPr>
        <p:spPr>
          <a:xfrm>
            <a:off x="4202900" y="1560250"/>
            <a:ext cx="4725000" cy="3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815BA4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8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G</a:t>
            </a:r>
            <a:r>
              <a:rPr lang="el" sz="1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800">
                <a:solidFill>
                  <a:srgbClr val="5BC4BF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l" sz="1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800">
                <a:solidFill>
                  <a:srgbClr val="F99B15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l" sz="1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;</a:t>
            </a:r>
            <a:endParaRPr sz="1800">
              <a:solidFill>
                <a:srgbClr val="E7E9DB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7E9DB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extern(int&amp;);</a:t>
            </a:r>
            <a:endParaRPr sz="1800">
              <a:solidFill>
                <a:srgbClr val="E7E9DB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815BA4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8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check_n_inc(</a:t>
            </a:r>
            <a:r>
              <a:rPr lang="el" sz="18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800">
                <a:solidFill>
                  <a:srgbClr val="5BC4BF"/>
                </a:solidFill>
                <a:latin typeface="Roboto Mono"/>
                <a:ea typeface="Roboto Mono"/>
                <a:cs typeface="Roboto Mono"/>
                <a:sym typeface="Roboto Mono"/>
              </a:rPr>
              <a:t>&amp;</a:t>
            </a:r>
            <a:r>
              <a:rPr lang="el" sz="1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815BA4"/>
                </a:solidFill>
                <a:latin typeface="Roboto Mono"/>
                <a:ea typeface="Roboto Mono"/>
                <a:cs typeface="Roboto Mono"/>
                <a:sym typeface="Roboto Mono"/>
              </a:rPr>
              <a:t>  if</a:t>
            </a:r>
            <a:r>
              <a:rPr lang="el" sz="1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(x) extern(x);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EC41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FEC418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test()</a:t>
            </a:r>
            <a:r>
              <a:rPr lang="el" sz="18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  check_n_inc(G);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800">
                <a:solidFill>
                  <a:srgbClr val="815BA4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l" sz="1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 G;</a:t>
            </a:r>
            <a:endParaRPr sz="1800">
              <a:solidFill>
                <a:srgbClr val="E7E9DB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E7E9DB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800">
              <a:solidFill>
                <a:srgbClr val="E7E9DB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highlight>
                <a:srgbClr val="FFFFFE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38" name="Google Shape;638;p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7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6D9EEB"/>
                </a:solidFill>
              </a:rPr>
              <a:t>Attributor</a:t>
            </a:r>
            <a:endParaRPr sz="3400">
              <a:solidFill>
                <a:srgbClr val="6D9EEB"/>
              </a:solidFill>
            </a:endParaRPr>
          </a:p>
        </p:txBody>
      </p:sp>
      <p:sp>
        <p:nvSpPr>
          <p:cNvPr id="644" name="Google Shape;644;p78"/>
          <p:cNvSpPr txBox="1"/>
          <p:nvPr>
            <p:ph idx="1" type="body"/>
          </p:nvPr>
        </p:nvSpPr>
        <p:spPr>
          <a:xfrm>
            <a:off x="311700" y="1332125"/>
            <a:ext cx="8520600" cy="32367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NDim;</a:t>
            </a:r>
            <a:endParaRPr sz="1100">
              <a:solidFill>
                <a:srgbClr val="F8F8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HANDLE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l" sz="1100">
                <a:solidFill>
                  <a:srgbClr val="A6E22E"/>
                </a:solidFill>
                <a:latin typeface="Arial"/>
                <a:ea typeface="Arial"/>
                <a:cs typeface="Arial"/>
                <a:sym typeface="Arial"/>
              </a:rPr>
              <a:t>RandTree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l" sz="1100">
                <a:solidFill>
                  <a:srgbClr val="66D9E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n,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66D9E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seed,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66D9E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node,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66D9E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level)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future_cell_int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f_left,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f_right;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HANDLE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NULL;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" sz="1100">
                <a:solidFill>
                  <a:srgbClr val="66D9EF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(n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AE81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66D9EF"/>
                </a:solidFill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h;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" sz="1100">
                <a:solidFill>
                  <a:srgbClr val="66D9E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newnode;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" sz="1100">
                <a:solidFill>
                  <a:srgbClr val="66D9EF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(level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NDim)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newnode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node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l" sz="1100">
                <a:solidFill>
                  <a:srgbClr val="AE81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&lt;&lt;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(NDim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level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AE81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));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" sz="1100">
                <a:solidFill>
                  <a:srgbClr val="66D9EF"/>
                </a:solidFill>
                <a:latin typeface="Arial"/>
                <a:ea typeface="Arial"/>
                <a:cs typeface="Arial"/>
                <a:sym typeface="Arial"/>
              </a:rPr>
              <a:t>else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newnode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node;</a:t>
            </a:r>
            <a:endParaRPr sz="1100">
              <a:solidFill>
                <a:srgbClr val="F8F8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8F8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seed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random(seed);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" sz="1100">
                <a:solidFill>
                  <a:srgbClr val="66D9E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next_val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seed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RANGE;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NewNode(next_val);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-&gt;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left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RandTree((n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AE81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),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seed,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newnode,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level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AE81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);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-&gt;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RandTree((n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AE81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),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skiprand(seed,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(n)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AE81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),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node,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level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AE81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);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" sz="1100">
                <a:solidFill>
                  <a:srgbClr val="66D9EF"/>
                </a:solidFill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h;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/>
          </a:p>
        </p:txBody>
      </p:sp>
      <p:sp>
        <p:nvSpPr>
          <p:cNvPr id="645" name="Google Shape;645;p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  <p:sp>
        <p:nvSpPr>
          <p:cNvPr id="646" name="Google Shape;646;p78"/>
          <p:cNvSpPr txBox="1"/>
          <p:nvPr/>
        </p:nvSpPr>
        <p:spPr>
          <a:xfrm>
            <a:off x="1823200" y="4901575"/>
            <a:ext cx="40392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78"/>
          <p:cNvSpPr txBox="1"/>
          <p:nvPr/>
        </p:nvSpPr>
        <p:spPr>
          <a:xfrm>
            <a:off x="1728450" y="4737600"/>
            <a:ext cx="56871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500">
                <a:solidFill>
                  <a:schemeClr val="accent2"/>
                </a:solidFill>
              </a:rPr>
              <a:t>llvm-test-suite/MultiSource/Benchmarks/Olden/bisort/bitonic.c</a:t>
            </a:r>
            <a:endParaRPr sz="15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79"/>
          <p:cNvSpPr txBox="1"/>
          <p:nvPr>
            <p:ph idx="1" type="body"/>
          </p:nvPr>
        </p:nvSpPr>
        <p:spPr>
          <a:xfrm>
            <a:off x="311700" y="1332125"/>
            <a:ext cx="8520600" cy="32367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NDim;</a:t>
            </a:r>
            <a:endParaRPr sz="1100">
              <a:solidFill>
                <a:srgbClr val="F8F8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HANDLE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l" sz="1100">
                <a:solidFill>
                  <a:srgbClr val="A6E22E"/>
                </a:solidFill>
                <a:latin typeface="Arial"/>
                <a:ea typeface="Arial"/>
                <a:cs typeface="Arial"/>
                <a:sym typeface="Arial"/>
              </a:rPr>
              <a:t>RandTree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l" sz="1100">
                <a:solidFill>
                  <a:srgbClr val="66D9E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n,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66D9E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seed,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66D9E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node,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66D9E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level)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future_cell_int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f_left,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f_right;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HANDLE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NULL;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" sz="1100">
                <a:solidFill>
                  <a:srgbClr val="66D9EF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(n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AE81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66D9EF"/>
                </a:solidFill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h;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8F8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seed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random(seed);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" sz="1100">
                <a:solidFill>
                  <a:srgbClr val="66D9E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next_val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seed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RANGE;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NewNode(next_val);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-&gt;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left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RandTree((n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AE81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),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seed,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0, 0);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-&gt;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RandTree((n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AE81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),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skiprand(seed,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(n)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AE81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),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0, 0);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" sz="1100">
                <a:solidFill>
                  <a:srgbClr val="66D9EF"/>
                </a:solidFill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h;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/>
          </a:p>
        </p:txBody>
      </p:sp>
      <p:sp>
        <p:nvSpPr>
          <p:cNvPr id="653" name="Google Shape;653;p7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6D9EEB"/>
                </a:solidFill>
              </a:rPr>
              <a:t>Attributor</a:t>
            </a:r>
            <a:endParaRPr sz="1500">
              <a:solidFill>
                <a:srgbClr val="6D9EEB"/>
              </a:solidFill>
            </a:endParaRPr>
          </a:p>
        </p:txBody>
      </p:sp>
      <p:sp>
        <p:nvSpPr>
          <p:cNvPr id="654" name="Google Shape;654;p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  <p:sp>
        <p:nvSpPr>
          <p:cNvPr id="655" name="Google Shape;655;p79"/>
          <p:cNvSpPr txBox="1"/>
          <p:nvPr/>
        </p:nvSpPr>
        <p:spPr>
          <a:xfrm>
            <a:off x="1728450" y="4737600"/>
            <a:ext cx="56871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500">
                <a:solidFill>
                  <a:schemeClr val="accent2"/>
                </a:solidFill>
              </a:rPr>
              <a:t>llvm-test-suite/MultiSource/Benchmarks/Olden/bisort/bitonic.c</a:t>
            </a:r>
            <a:endParaRPr sz="15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80"/>
          <p:cNvSpPr txBox="1"/>
          <p:nvPr>
            <p:ph idx="1" type="body"/>
          </p:nvPr>
        </p:nvSpPr>
        <p:spPr>
          <a:xfrm>
            <a:off x="311700" y="1332125"/>
            <a:ext cx="8520600" cy="32367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66D9E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NDim;</a:t>
            </a:r>
            <a:endParaRPr sz="1100">
              <a:solidFill>
                <a:srgbClr val="F8F8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	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HANDLE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l" sz="1100">
                <a:solidFill>
                  <a:srgbClr val="A6E22E"/>
                </a:solidFill>
                <a:latin typeface="Arial"/>
                <a:ea typeface="Arial"/>
                <a:cs typeface="Arial"/>
                <a:sym typeface="Arial"/>
              </a:rPr>
              <a:t>RandTree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l" sz="1100">
                <a:solidFill>
                  <a:srgbClr val="66D9E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n,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66D9E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seed,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66D9E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node,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66D9E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level)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future_cell_int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f_left,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f_right;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HANDLE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NULL;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" sz="1100">
                <a:solidFill>
                  <a:srgbClr val="66D9EF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(n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AE81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66D9EF"/>
                </a:solidFill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h;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8F8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seed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random(seed);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" sz="1100">
                <a:solidFill>
                  <a:srgbClr val="66D9E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next_val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seed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RANGE;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NewNode(next_val);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-&gt;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left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RandTree((n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AE81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),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seed,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0, 0);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-&gt;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RandTree((n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AE81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),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skiprand(seed,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(n)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92672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AE81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),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0, 0);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l" sz="1100">
                <a:solidFill>
                  <a:srgbClr val="66D9EF"/>
                </a:solidFill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lang="el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h;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F8F8F2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/>
          </a:p>
        </p:txBody>
      </p:sp>
      <p:pic>
        <p:nvPicPr>
          <p:cNvPr id="661" name="Google Shape;661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7592" y="1900800"/>
            <a:ext cx="7566408" cy="2044024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8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6D9EEB"/>
                </a:solidFill>
              </a:rPr>
              <a:t>Attributor</a:t>
            </a:r>
            <a:endParaRPr sz="3400">
              <a:solidFill>
                <a:srgbClr val="6D9EE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500">
                <a:solidFill>
                  <a:srgbClr val="6D9EEB"/>
                </a:solidFill>
              </a:rPr>
              <a:t>Feature: -attributor-dump-dep-graph</a:t>
            </a:r>
            <a:endParaRPr sz="1500">
              <a:solidFill>
                <a:srgbClr val="6D9EEB"/>
              </a:solidFill>
            </a:endParaRPr>
          </a:p>
        </p:txBody>
      </p:sp>
      <p:sp>
        <p:nvSpPr>
          <p:cNvPr id="663" name="Google Shape;663;p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  <p:sp>
        <p:nvSpPr>
          <p:cNvPr id="664" name="Google Shape;664;p80"/>
          <p:cNvSpPr txBox="1"/>
          <p:nvPr/>
        </p:nvSpPr>
        <p:spPr>
          <a:xfrm>
            <a:off x="1728450" y="4737600"/>
            <a:ext cx="56871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500">
                <a:solidFill>
                  <a:schemeClr val="accent2"/>
                </a:solidFill>
              </a:rPr>
              <a:t>llvm-test-suite/MultiSource/Benchmarks/Olden/bisort/bitonic.c</a:t>
            </a:r>
            <a:endParaRPr sz="15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8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6D9EEB"/>
                </a:solidFill>
              </a:rPr>
              <a:t>Current State of IPO in LLVM</a:t>
            </a:r>
            <a:endParaRPr sz="3400">
              <a:solidFill>
                <a:srgbClr val="6D9EEB"/>
              </a:solidFill>
            </a:endParaRPr>
          </a:p>
        </p:txBody>
      </p:sp>
      <p:sp>
        <p:nvSpPr>
          <p:cNvPr id="670" name="Google Shape;670;p81"/>
          <p:cNvSpPr txBox="1"/>
          <p:nvPr>
            <p:ph idx="1" type="body"/>
          </p:nvPr>
        </p:nvSpPr>
        <p:spPr>
          <a:xfrm>
            <a:off x="311700" y="1332125"/>
            <a:ext cx="8520600" cy="3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50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l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Focused on </a:t>
            </a:r>
            <a:r>
              <a:rPr b="1" lang="el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inlining… </a:t>
            </a:r>
            <a:r>
              <a:rPr lang="el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But there are other passes:</a:t>
            </a:r>
            <a:endParaRPr>
              <a:solidFill>
                <a:srgbClr val="EFEFE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l" sz="1450">
                <a:solidFill>
                  <a:srgbClr val="EFEFEF"/>
                </a:solidFill>
              </a:rPr>
              <a:t>Interprocedural Sparse Conditional Constant Propagation (IPSCCP)</a:t>
            </a:r>
            <a:endParaRPr sz="1450">
              <a:solidFill>
                <a:srgbClr val="EFEFEF"/>
              </a:solidFill>
            </a:endParaRPr>
          </a:p>
          <a:p>
            <a:pPr indent="-320675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50"/>
              <a:buChar char="○"/>
            </a:pPr>
            <a:r>
              <a:rPr lang="el" sz="1450">
                <a:solidFill>
                  <a:srgbClr val="EFEFEF"/>
                </a:solidFill>
              </a:rPr>
              <a:t>OpenMPOpt</a:t>
            </a:r>
            <a:endParaRPr sz="1450">
              <a:solidFill>
                <a:srgbClr val="EFEFEF"/>
              </a:solidFill>
            </a:endParaRPr>
          </a:p>
          <a:p>
            <a:pPr indent="-320675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50"/>
              <a:buChar char="■"/>
            </a:pPr>
            <a:r>
              <a:rPr lang="el" sz="1450">
                <a:solidFill>
                  <a:srgbClr val="EFEFEF"/>
                </a:solidFill>
              </a:rPr>
              <a:t>Optimize OpenMP directives.</a:t>
            </a:r>
            <a:endParaRPr sz="1450">
              <a:solidFill>
                <a:srgbClr val="EFEFEF"/>
              </a:solidFill>
            </a:endParaRPr>
          </a:p>
          <a:p>
            <a:pPr indent="-320675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50"/>
              <a:buChar char="○"/>
            </a:pPr>
            <a:r>
              <a:rPr lang="el" sz="1450">
                <a:solidFill>
                  <a:srgbClr val="EFEFEF"/>
                </a:solidFill>
              </a:rPr>
              <a:t>Hot-Cold Splitting</a:t>
            </a:r>
            <a:r>
              <a:rPr baseline="30000" lang="el" sz="1450">
                <a:solidFill>
                  <a:srgbClr val="EFEFEF"/>
                </a:solidFill>
              </a:rPr>
              <a:t>1</a:t>
            </a:r>
            <a:endParaRPr baseline="30000" sz="1450">
              <a:solidFill>
                <a:srgbClr val="EFEFEF"/>
              </a:solidFill>
            </a:endParaRPr>
          </a:p>
          <a:p>
            <a:pPr indent="-320675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50"/>
              <a:buChar char="■"/>
            </a:pPr>
            <a:r>
              <a:rPr lang="el" sz="1450">
                <a:solidFill>
                  <a:srgbClr val="EFEFEF"/>
                </a:solidFill>
              </a:rPr>
              <a:t>Split cold regions to improve locality.</a:t>
            </a:r>
            <a:endParaRPr sz="1450">
              <a:solidFill>
                <a:srgbClr val="EFEFEF"/>
              </a:solidFill>
            </a:endParaRPr>
          </a:p>
          <a:p>
            <a:pPr indent="-320675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50"/>
              <a:buChar char="○"/>
            </a:pPr>
            <a:r>
              <a:rPr lang="el" sz="1450">
                <a:solidFill>
                  <a:srgbClr val="EFEFEF"/>
                </a:solidFill>
              </a:rPr>
              <a:t>Whole Program Devirtualization</a:t>
            </a:r>
            <a:r>
              <a:rPr baseline="30000" lang="el" sz="1450">
                <a:solidFill>
                  <a:srgbClr val="EFEFEF"/>
                </a:solidFill>
              </a:rPr>
              <a:t>2</a:t>
            </a:r>
            <a:endParaRPr baseline="30000" sz="1450">
              <a:solidFill>
                <a:srgbClr val="EFEFEF"/>
              </a:solidFill>
            </a:endParaRPr>
          </a:p>
          <a:p>
            <a:pPr indent="-320675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50"/>
              <a:buChar char="■"/>
            </a:pPr>
            <a:r>
              <a:rPr lang="el" sz="1450">
                <a:solidFill>
                  <a:srgbClr val="EFEFEF"/>
                </a:solidFill>
              </a:rPr>
              <a:t>Optimize Virtual Calls</a:t>
            </a:r>
            <a:endParaRPr sz="1450">
              <a:solidFill>
                <a:srgbClr val="EFEFEF"/>
              </a:solidFill>
            </a:endParaRPr>
          </a:p>
          <a:p>
            <a:pPr indent="-320675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50"/>
              <a:buChar char="○"/>
            </a:pPr>
            <a:r>
              <a:rPr lang="el" sz="1450">
                <a:solidFill>
                  <a:srgbClr val="EFEFEF"/>
                </a:solidFill>
              </a:rPr>
              <a:t>GlobalDCE / GlobalOpt / GlobalSplit</a:t>
            </a:r>
            <a:endParaRPr sz="1450">
              <a:solidFill>
                <a:srgbClr val="EFEFEF"/>
              </a:solidFill>
            </a:endParaRPr>
          </a:p>
          <a:p>
            <a:pPr indent="-320675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50"/>
              <a:buChar char="■"/>
            </a:pPr>
            <a:r>
              <a:rPr lang="el" sz="1450">
                <a:solidFill>
                  <a:srgbClr val="EFEFEF"/>
                </a:solidFill>
              </a:rPr>
              <a:t>Eliminates dead globals and transforms globals that never have their address taken etc.</a:t>
            </a:r>
            <a:endParaRPr sz="1450">
              <a:solidFill>
                <a:srgbClr val="EFEFEF"/>
              </a:solidFill>
            </a:endParaRPr>
          </a:p>
          <a:p>
            <a:pPr indent="-320675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50"/>
              <a:buChar char="○"/>
            </a:pPr>
            <a:r>
              <a:rPr lang="el" sz="1450">
                <a:solidFill>
                  <a:srgbClr val="EFEFEF"/>
                </a:solidFill>
              </a:rPr>
              <a:t>...</a:t>
            </a:r>
            <a:endParaRPr sz="1450">
              <a:solidFill>
                <a:srgbClr val="EFEFEF"/>
              </a:solidFill>
            </a:endParaRPr>
          </a:p>
        </p:txBody>
      </p:sp>
      <p:sp>
        <p:nvSpPr>
          <p:cNvPr id="671" name="Google Shape;671;p81"/>
          <p:cNvSpPr txBox="1"/>
          <p:nvPr/>
        </p:nvSpPr>
        <p:spPr>
          <a:xfrm>
            <a:off x="311700" y="4568825"/>
            <a:ext cx="43803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l" sz="1050">
                <a:solidFill>
                  <a:srgbClr val="F99B15"/>
                </a:solidFill>
              </a:rPr>
              <a:t>1</a:t>
            </a:r>
            <a:r>
              <a:rPr lang="el" sz="1050">
                <a:solidFill>
                  <a:srgbClr val="F99B15"/>
                </a:solidFill>
              </a:rPr>
              <a:t> </a:t>
            </a:r>
            <a:r>
              <a:rPr lang="el" sz="1050" u="sng">
                <a:solidFill>
                  <a:srgbClr val="F99B1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Hot Cold Splitting Optimization Pass In LLVM, A. Kumar, LLVM Developers’ Meeting 2019</a:t>
            </a:r>
            <a:endParaRPr>
              <a:solidFill>
                <a:srgbClr val="F99B15"/>
              </a:solidFill>
            </a:endParaRPr>
          </a:p>
        </p:txBody>
      </p:sp>
      <p:sp>
        <p:nvSpPr>
          <p:cNvPr id="672" name="Google Shape;672;p81"/>
          <p:cNvSpPr txBox="1"/>
          <p:nvPr/>
        </p:nvSpPr>
        <p:spPr>
          <a:xfrm>
            <a:off x="4867550" y="4568825"/>
            <a:ext cx="43803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l" sz="1050">
                <a:solidFill>
                  <a:srgbClr val="F3F3F3"/>
                </a:solidFill>
              </a:rPr>
              <a:t>2</a:t>
            </a:r>
            <a:r>
              <a:rPr lang="el" sz="1050">
                <a:solidFill>
                  <a:srgbClr val="F3F3F3"/>
                </a:solidFill>
              </a:rPr>
              <a:t> </a:t>
            </a:r>
            <a:r>
              <a:rPr lang="el" sz="1050" u="sng">
                <a:solidFill>
                  <a:schemeClr val="hlink"/>
                </a:solidFill>
                <a:hlinkClick r:id="rId4"/>
              </a:rPr>
              <a:t>Devirtualization in LLVM, P. Padlewski, LLVM Developers’ Meeting 2016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673" name="Google Shape;673;p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8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6D9EEB"/>
                </a:solidFill>
              </a:rPr>
              <a:t>Current State of IPO in LLVM (cont’d)</a:t>
            </a:r>
            <a:endParaRPr sz="3400">
              <a:solidFill>
                <a:srgbClr val="6D9EEB"/>
              </a:solidFill>
            </a:endParaRPr>
          </a:p>
        </p:txBody>
      </p:sp>
      <p:sp>
        <p:nvSpPr>
          <p:cNvPr id="679" name="Google Shape;679;p82"/>
          <p:cNvSpPr txBox="1"/>
          <p:nvPr>
            <p:ph idx="1" type="body"/>
          </p:nvPr>
        </p:nvSpPr>
        <p:spPr>
          <a:xfrm>
            <a:off x="311700" y="1332125"/>
            <a:ext cx="8520600" cy="3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50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l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Focused on </a:t>
            </a:r>
            <a:r>
              <a:rPr b="1" lang="el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inlining… </a:t>
            </a:r>
            <a:r>
              <a:rPr lang="el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But there are other passes:</a:t>
            </a:r>
            <a:endParaRPr>
              <a:solidFill>
                <a:srgbClr val="EFEFE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Trebuchet MS"/>
              <a:buChar char="○"/>
            </a:pPr>
            <a:r>
              <a:rPr lang="el" sz="1450">
                <a:solidFill>
                  <a:srgbClr val="EFEFEF"/>
                </a:solidFill>
                <a:latin typeface="Verdana"/>
                <a:ea typeface="Verdana"/>
                <a:cs typeface="Verdana"/>
                <a:sym typeface="Verdana"/>
              </a:rPr>
              <a:t>SampleProfile</a:t>
            </a:r>
            <a:endParaRPr sz="1450">
              <a:solidFill>
                <a:srgbClr val="EFE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20675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50"/>
              <a:buFont typeface="Verdana"/>
              <a:buChar char="■"/>
            </a:pPr>
            <a:r>
              <a:rPr lang="el" sz="1450">
                <a:solidFill>
                  <a:srgbClr val="EFEFEF"/>
                </a:solidFill>
                <a:latin typeface="Verdana"/>
                <a:ea typeface="Verdana"/>
                <a:cs typeface="Verdana"/>
                <a:sym typeface="Verdana"/>
              </a:rPr>
              <a:t>Annotates IR given profile data (e.g. </a:t>
            </a:r>
            <a:r>
              <a:rPr lang="el" sz="1450">
                <a:solidFill>
                  <a:srgbClr val="EFEFEF"/>
                </a:solidFill>
                <a:latin typeface="Ubuntu Mono"/>
                <a:ea typeface="Ubuntu Mono"/>
                <a:cs typeface="Ubuntu Mono"/>
                <a:sym typeface="Ubuntu Mono"/>
              </a:rPr>
              <a:t>perf</a:t>
            </a:r>
            <a:r>
              <a:rPr lang="el" sz="1450">
                <a:solidFill>
                  <a:srgbClr val="EFEFEF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sz="1450">
              <a:solidFill>
                <a:srgbClr val="EFE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20675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50"/>
              <a:buFont typeface="Verdana"/>
              <a:buChar char="○"/>
            </a:pPr>
            <a:r>
              <a:rPr lang="el" sz="1450">
                <a:solidFill>
                  <a:srgbClr val="EFEFEF"/>
                </a:solidFill>
                <a:latin typeface="Verdana"/>
                <a:ea typeface="Verdana"/>
                <a:cs typeface="Verdana"/>
                <a:sym typeface="Verdana"/>
              </a:rPr>
              <a:t>Attributor</a:t>
            </a:r>
            <a:r>
              <a:rPr baseline="30000" lang="el" sz="1450">
                <a:solidFill>
                  <a:srgbClr val="EFEFE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endParaRPr baseline="30000" sz="1450">
              <a:solidFill>
                <a:srgbClr val="EFE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20675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50"/>
              <a:buFont typeface="Verdana"/>
              <a:buChar char="■"/>
            </a:pPr>
            <a:r>
              <a:rPr lang="el" sz="1450">
                <a:solidFill>
                  <a:srgbClr val="EFEFEF"/>
                </a:solidFill>
                <a:latin typeface="Verdana"/>
                <a:ea typeface="Verdana"/>
                <a:cs typeface="Verdana"/>
                <a:sym typeface="Verdana"/>
              </a:rPr>
              <a:t>A fix-point interprocedural analysis framework that deduces</a:t>
            </a:r>
            <a:br>
              <a:rPr lang="el" sz="1450">
                <a:solidFill>
                  <a:srgbClr val="EFEFE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l" sz="1450">
                <a:solidFill>
                  <a:srgbClr val="EFEFEF"/>
                </a:solidFill>
                <a:latin typeface="Verdana"/>
                <a:ea typeface="Verdana"/>
                <a:cs typeface="Verdana"/>
                <a:sym typeface="Verdana"/>
              </a:rPr>
              <a:t>and/or propagates attributes.</a:t>
            </a:r>
            <a:endParaRPr sz="1450">
              <a:solidFill>
                <a:srgbClr val="EFE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20675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50"/>
              <a:buFont typeface="Verdana"/>
              <a:buChar char="○"/>
            </a:pPr>
            <a:r>
              <a:rPr lang="el" sz="1450">
                <a:solidFill>
                  <a:srgbClr val="EFEFEF"/>
                </a:solidFill>
                <a:latin typeface="Verdana"/>
                <a:ea typeface="Verdana"/>
                <a:cs typeface="Verdana"/>
                <a:sym typeface="Verdana"/>
              </a:rPr>
              <a:t>...</a:t>
            </a:r>
            <a:endParaRPr sz="1450">
              <a:solidFill>
                <a:srgbClr val="EFE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1500"/>
              </a:spcBef>
              <a:spcAft>
                <a:spcPts val="800"/>
              </a:spcAft>
              <a:buNone/>
            </a:pPr>
            <a:r>
              <a:rPr lang="el" sz="1450">
                <a:solidFill>
                  <a:srgbClr val="EFEFEF"/>
                </a:solidFill>
                <a:latin typeface="Verdana"/>
                <a:ea typeface="Verdana"/>
                <a:cs typeface="Verdana"/>
                <a:sym typeface="Verdana"/>
              </a:rPr>
              <a:t>More passes, almost all of them live under </a:t>
            </a:r>
            <a:r>
              <a:rPr lang="el" sz="1450">
                <a:solidFill>
                  <a:srgbClr val="EFEFEF"/>
                </a:solidFill>
                <a:latin typeface="Ubuntu Mono"/>
                <a:ea typeface="Ubuntu Mono"/>
                <a:cs typeface="Ubuntu Mono"/>
                <a:sym typeface="Ubuntu Mono"/>
              </a:rPr>
              <a:t>/llvm/lib/Transforms/IPO</a:t>
            </a:r>
            <a:endParaRPr sz="1450">
              <a:solidFill>
                <a:srgbClr val="EFEFEF"/>
              </a:solidFill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680" name="Google Shape;680;p82"/>
          <p:cNvSpPr txBox="1"/>
          <p:nvPr/>
        </p:nvSpPr>
        <p:spPr>
          <a:xfrm>
            <a:off x="311700" y="4568825"/>
            <a:ext cx="43803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l" sz="1050">
                <a:solidFill>
                  <a:srgbClr val="F3F3F3"/>
                </a:solidFill>
              </a:rPr>
              <a:t>3</a:t>
            </a:r>
            <a:r>
              <a:rPr lang="el" sz="1050">
                <a:solidFill>
                  <a:srgbClr val="F3F3F3"/>
                </a:solidFill>
              </a:rPr>
              <a:t> </a:t>
            </a:r>
            <a:r>
              <a:rPr lang="el" sz="1050" u="sng">
                <a:solidFill>
                  <a:schemeClr val="hlink"/>
                </a:solidFill>
                <a:hlinkClick r:id="rId3"/>
              </a:rPr>
              <a:t>The Attributor: A Versatile Inter-procedural Fixpoint, J. Doerfert, S. Stipanovic, H. Ueno, LLVM Developers’ Meeting 2019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681" name="Google Shape;681;p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83"/>
          <p:cNvSpPr txBox="1"/>
          <p:nvPr>
            <p:ph type="title"/>
          </p:nvPr>
        </p:nvSpPr>
        <p:spPr>
          <a:xfrm>
            <a:off x="311700" y="445025"/>
            <a:ext cx="8702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" sz="3400">
                <a:solidFill>
                  <a:srgbClr val="0086F7"/>
                </a:solidFill>
              </a:rPr>
              <a:t>Inlining in LLVM - Corner Cases</a:t>
            </a:r>
            <a:endParaRPr sz="3400">
              <a:solidFill>
                <a:srgbClr val="0086F7"/>
              </a:solidFill>
            </a:endParaRPr>
          </a:p>
        </p:txBody>
      </p:sp>
      <p:sp>
        <p:nvSpPr>
          <p:cNvPr id="687" name="Google Shape;687;p83"/>
          <p:cNvSpPr txBox="1"/>
          <p:nvPr>
            <p:ph idx="1" type="body"/>
          </p:nvPr>
        </p:nvSpPr>
        <p:spPr>
          <a:xfrm>
            <a:off x="311700" y="1332125"/>
            <a:ext cx="8520600" cy="337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el">
                <a:solidFill>
                  <a:srgbClr val="F3F3F3"/>
                </a:solidFill>
              </a:rPr>
              <a:t>Bottom-up inlining is the preferred method in LLVM</a:t>
            </a:r>
            <a:endParaRPr>
              <a:solidFill>
                <a:srgbClr val="F3F3F3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○"/>
            </a:pPr>
            <a:r>
              <a:rPr lang="el">
                <a:solidFill>
                  <a:srgbClr val="F3F3F3"/>
                </a:solidFill>
              </a:rPr>
              <a:t>Possible reasoning: Sinks are the most easy to reason about, so start with them -&gt; provide up-to-date info going upwards.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688" name="Google Shape;688;p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0086F7"/>
                </a:solidFill>
              </a:rPr>
              <a:t>Current State of IPO in LLVM</a:t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86F7"/>
              </a:solidFill>
            </a:endParaRPr>
          </a:p>
        </p:txBody>
      </p:sp>
      <p:sp>
        <p:nvSpPr>
          <p:cNvPr id="151" name="Google Shape;151;p30"/>
          <p:cNvSpPr/>
          <p:nvPr/>
        </p:nvSpPr>
        <p:spPr>
          <a:xfrm>
            <a:off x="3784225" y="1217950"/>
            <a:ext cx="1605000" cy="796200"/>
          </a:xfrm>
          <a:prstGeom prst="foldedCorner">
            <a:avLst>
              <a:gd fmla="val 9859" name="adj"/>
            </a:avLst>
          </a:prstGeom>
          <a:solidFill>
            <a:schemeClr val="accent2"/>
          </a:solidFill>
          <a:ln cap="flat" cmpd="sng" w="9525">
            <a:solidFill>
              <a:srgbClr val="0086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~ 84k lines of C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~ 260k lines of IR</a:t>
            </a:r>
            <a:endParaRPr/>
          </a:p>
        </p:txBody>
      </p:sp>
      <p:sp>
        <p:nvSpPr>
          <p:cNvPr id="152" name="Google Shape;152;p30"/>
          <p:cNvSpPr/>
          <p:nvPr/>
        </p:nvSpPr>
        <p:spPr>
          <a:xfrm>
            <a:off x="3790525" y="1217950"/>
            <a:ext cx="1598700" cy="322500"/>
          </a:xfrm>
          <a:prstGeom prst="rect">
            <a:avLst/>
          </a:prstGeom>
          <a:solidFill>
            <a:srgbClr val="0086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sqlite3.c</a:t>
            </a:r>
            <a:endParaRPr sz="1700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3" name="Google Shape;153;p30"/>
          <p:cNvSpPr/>
          <p:nvPr/>
        </p:nvSpPr>
        <p:spPr>
          <a:xfrm rot="10800000">
            <a:off x="907125" y="1540463"/>
            <a:ext cx="2783700" cy="620400"/>
          </a:xfrm>
          <a:prstGeom prst="bentUpArrow">
            <a:avLst>
              <a:gd fmla="val 36170" name="adj1"/>
              <a:gd fmla="val 37298" name="adj2"/>
              <a:gd fmla="val 25000" name="adj3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0"/>
          <p:cNvSpPr/>
          <p:nvPr/>
        </p:nvSpPr>
        <p:spPr>
          <a:xfrm flipH="1" rot="10800000">
            <a:off x="5482625" y="1540463"/>
            <a:ext cx="2783700" cy="620400"/>
          </a:xfrm>
          <a:prstGeom prst="bentUpArrow">
            <a:avLst>
              <a:gd fmla="val 36170" name="adj1"/>
              <a:gd fmla="val 37298" name="adj2"/>
              <a:gd fmla="val 25000" name="adj3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0"/>
          <p:cNvSpPr txBox="1"/>
          <p:nvPr/>
        </p:nvSpPr>
        <p:spPr>
          <a:xfrm>
            <a:off x="1569675" y="1491363"/>
            <a:ext cx="14586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-O3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6" name="Google Shape;156;p30"/>
          <p:cNvSpPr txBox="1"/>
          <p:nvPr/>
        </p:nvSpPr>
        <p:spPr>
          <a:xfrm>
            <a:off x="6069700" y="1491363"/>
            <a:ext cx="14586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latin typeface="Roboto Mono"/>
                <a:ea typeface="Roboto Mono"/>
                <a:cs typeface="Roboto Mono"/>
                <a:sym typeface="Roboto Mono"/>
              </a:rPr>
              <a:t>-O3 -fno-inline</a:t>
            </a:r>
            <a:endParaRPr sz="11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7" name="Google Shape;157;p30"/>
          <p:cNvSpPr/>
          <p:nvPr/>
        </p:nvSpPr>
        <p:spPr>
          <a:xfrm>
            <a:off x="542550" y="2372738"/>
            <a:ext cx="3148200" cy="1705200"/>
          </a:xfrm>
          <a:prstGeom prst="foldedCorner">
            <a:avLst>
              <a:gd fmla="val 5809" name="adj"/>
            </a:avLst>
          </a:prstGeom>
          <a:solidFill>
            <a:schemeClr val="accent2"/>
          </a:solidFill>
          <a:ln cap="flat" cmpd="sng" w="9525">
            <a:solidFill>
              <a:srgbClr val="0086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Roboto Mono"/>
                <a:ea typeface="Roboto Mono"/>
                <a:cs typeface="Roboto Mono"/>
                <a:sym typeface="Roboto Mono"/>
              </a:rPr>
              <a:t>~24s        wall clock</a:t>
            </a:r>
            <a:r>
              <a:rPr lang="el">
                <a:latin typeface="Roboto Mono"/>
                <a:ea typeface="Roboto Mono"/>
                <a:cs typeface="Roboto Mono"/>
                <a:sym typeface="Roboto Mono"/>
              </a:rPr>
              <a:t> time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Roboto Mono"/>
                <a:ea typeface="Roboto Mono"/>
                <a:cs typeface="Roboto Mono"/>
                <a:sym typeface="Roboto Mono"/>
              </a:rPr>
              <a:t>~22s         pass execution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Roboto Mono"/>
                <a:ea typeface="Roboto Mono"/>
                <a:cs typeface="Roboto Mono"/>
                <a:sym typeface="Roboto Mono"/>
              </a:rPr>
              <a:t>~3.4s (~16%) X86 InstSelect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Roboto Mono"/>
                <a:ea typeface="Roboto Mono"/>
                <a:cs typeface="Roboto Mono"/>
                <a:sym typeface="Roboto Mono"/>
              </a:rPr>
              <a:t>~1.2s (~ 6%)       Inlining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Roboto Mono"/>
                <a:ea typeface="Roboto Mono"/>
                <a:cs typeface="Roboto Mono"/>
                <a:sym typeface="Roboto Mono"/>
              </a:rPr>
              <a:t>~692k           bytes .text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8" name="Google Shape;158;p30"/>
          <p:cNvSpPr/>
          <p:nvPr/>
        </p:nvSpPr>
        <p:spPr>
          <a:xfrm>
            <a:off x="542550" y="2372738"/>
            <a:ext cx="3148200" cy="322500"/>
          </a:xfrm>
          <a:prstGeom prst="rect">
            <a:avLst/>
          </a:prstGeom>
          <a:solidFill>
            <a:srgbClr val="0086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Statistics</a:t>
            </a:r>
            <a:endParaRPr sz="1700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9" name="Google Shape;159;p30"/>
          <p:cNvSpPr/>
          <p:nvPr/>
        </p:nvSpPr>
        <p:spPr>
          <a:xfrm>
            <a:off x="542550" y="2995988"/>
            <a:ext cx="3148200" cy="20700"/>
          </a:xfrm>
          <a:prstGeom prst="rect">
            <a:avLst/>
          </a:prstGeom>
          <a:solidFill>
            <a:srgbClr val="0086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0" name="Google Shape;160;p30"/>
          <p:cNvSpPr/>
          <p:nvPr/>
        </p:nvSpPr>
        <p:spPr>
          <a:xfrm>
            <a:off x="542550" y="3731763"/>
            <a:ext cx="3148200" cy="20700"/>
          </a:xfrm>
          <a:prstGeom prst="rect">
            <a:avLst/>
          </a:prstGeom>
          <a:solidFill>
            <a:srgbClr val="0086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1" name="Google Shape;161;p30"/>
          <p:cNvSpPr/>
          <p:nvPr/>
        </p:nvSpPr>
        <p:spPr>
          <a:xfrm>
            <a:off x="5453225" y="2372738"/>
            <a:ext cx="3148200" cy="1705200"/>
          </a:xfrm>
          <a:prstGeom prst="foldedCorner">
            <a:avLst>
              <a:gd fmla="val 5809" name="adj"/>
            </a:avLst>
          </a:prstGeom>
          <a:solidFill>
            <a:schemeClr val="accent2"/>
          </a:solidFill>
          <a:ln cap="flat" cmpd="sng" w="9525">
            <a:solidFill>
              <a:srgbClr val="0086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Roboto Mono"/>
                <a:ea typeface="Roboto Mono"/>
                <a:cs typeface="Roboto Mono"/>
                <a:sym typeface="Roboto Mono"/>
              </a:rPr>
              <a:t>~11s        wall clock time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Roboto Mono"/>
                <a:ea typeface="Roboto Mono"/>
                <a:cs typeface="Roboto Mono"/>
                <a:sym typeface="Roboto Mono"/>
              </a:rPr>
              <a:t>~8.5s        pass execution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Roboto Mono"/>
                <a:ea typeface="Roboto Mono"/>
                <a:cs typeface="Roboto Mono"/>
                <a:sym typeface="Roboto Mono"/>
              </a:rPr>
              <a:t>~1.2s (~16%) X86 InstSelect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Roboto Mono"/>
                <a:ea typeface="Roboto Mono"/>
                <a:cs typeface="Roboto Mono"/>
                <a:sym typeface="Roboto Mono"/>
              </a:rPr>
              <a:t>~</a:t>
            </a:r>
            <a:r>
              <a:rPr lang="el">
                <a:latin typeface="Roboto Mono"/>
                <a:ea typeface="Roboto Mono"/>
                <a:cs typeface="Roboto Mono"/>
                <a:sym typeface="Roboto Mono"/>
              </a:rPr>
              <a:t>367k           bytes .text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2" name="Google Shape;162;p30"/>
          <p:cNvSpPr/>
          <p:nvPr/>
        </p:nvSpPr>
        <p:spPr>
          <a:xfrm>
            <a:off x="5453225" y="2372738"/>
            <a:ext cx="3148200" cy="322500"/>
          </a:xfrm>
          <a:prstGeom prst="rect">
            <a:avLst/>
          </a:prstGeom>
          <a:solidFill>
            <a:srgbClr val="0086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Statistics</a:t>
            </a:r>
            <a:endParaRPr sz="1700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3" name="Google Shape;163;p30"/>
          <p:cNvSpPr/>
          <p:nvPr/>
        </p:nvSpPr>
        <p:spPr>
          <a:xfrm>
            <a:off x="5453225" y="2995988"/>
            <a:ext cx="3148200" cy="20700"/>
          </a:xfrm>
          <a:prstGeom prst="rect">
            <a:avLst/>
          </a:prstGeom>
          <a:solidFill>
            <a:srgbClr val="0086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4" name="Google Shape;164;p30"/>
          <p:cNvSpPr/>
          <p:nvPr/>
        </p:nvSpPr>
        <p:spPr>
          <a:xfrm>
            <a:off x="5453225" y="3731763"/>
            <a:ext cx="3148200" cy="20700"/>
          </a:xfrm>
          <a:prstGeom prst="rect">
            <a:avLst/>
          </a:prstGeom>
          <a:solidFill>
            <a:srgbClr val="0086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5" name="Google Shape;165;p30"/>
          <p:cNvSpPr/>
          <p:nvPr/>
        </p:nvSpPr>
        <p:spPr>
          <a:xfrm>
            <a:off x="4027675" y="2366775"/>
            <a:ext cx="1124400" cy="1705200"/>
          </a:xfrm>
          <a:prstGeom prst="foldedCorner">
            <a:avLst>
              <a:gd fmla="val 5809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2"/>
              </a:solidFill>
              <a:highlight>
                <a:schemeClr val="accent1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2"/>
              </a:solidFill>
              <a:highlight>
                <a:schemeClr val="accent1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>
                <a:solidFill>
                  <a:schemeClr val="accent2"/>
                </a:solidFill>
                <a:highlight>
                  <a:schemeClr val="accent1"/>
                </a:highlight>
                <a:latin typeface="Roboto Mono"/>
                <a:ea typeface="Roboto Mono"/>
                <a:cs typeface="Roboto Mono"/>
                <a:sym typeface="Roboto Mono"/>
              </a:rPr>
              <a:t>-54%</a:t>
            </a:r>
            <a:endParaRPr b="1">
              <a:solidFill>
                <a:schemeClr val="accent2"/>
              </a:solidFill>
              <a:highlight>
                <a:schemeClr val="accent1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accent2"/>
              </a:solidFill>
              <a:highlight>
                <a:schemeClr val="accent1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>
                <a:solidFill>
                  <a:schemeClr val="accent2"/>
                </a:solidFill>
                <a:highlight>
                  <a:schemeClr val="accent1"/>
                </a:highlight>
                <a:latin typeface="Roboto Mono"/>
                <a:ea typeface="Roboto Mono"/>
                <a:cs typeface="Roboto Mono"/>
                <a:sym typeface="Roboto Mono"/>
              </a:rPr>
              <a:t>-61%</a:t>
            </a:r>
            <a:endParaRPr b="1">
              <a:solidFill>
                <a:schemeClr val="accent2"/>
              </a:solidFill>
              <a:highlight>
                <a:schemeClr val="accent1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>
                <a:solidFill>
                  <a:schemeClr val="accent2"/>
                </a:solidFill>
                <a:highlight>
                  <a:schemeClr val="accent1"/>
                </a:highlight>
                <a:latin typeface="Roboto Mono"/>
                <a:ea typeface="Roboto Mono"/>
                <a:cs typeface="Roboto Mono"/>
                <a:sym typeface="Roboto Mono"/>
              </a:rPr>
              <a:t>-65%</a:t>
            </a:r>
            <a:endParaRPr b="1">
              <a:solidFill>
                <a:schemeClr val="accent2"/>
              </a:solidFill>
              <a:highlight>
                <a:schemeClr val="accent1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2"/>
              </a:solidFill>
              <a:highlight>
                <a:schemeClr val="accent1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accent2"/>
              </a:solidFill>
              <a:highlight>
                <a:schemeClr val="accent1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>
                <a:solidFill>
                  <a:schemeClr val="accent2"/>
                </a:solidFill>
                <a:highlight>
                  <a:schemeClr val="accent1"/>
                </a:highlight>
                <a:latin typeface="Roboto Mono"/>
                <a:ea typeface="Roboto Mono"/>
                <a:cs typeface="Roboto Mono"/>
                <a:sym typeface="Roboto Mono"/>
              </a:rPr>
              <a:t>-47%</a:t>
            </a:r>
            <a:endParaRPr b="1">
              <a:solidFill>
                <a:schemeClr val="accent2"/>
              </a:solidFill>
              <a:highlight>
                <a:schemeClr val="accent1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6" name="Google Shape;166;p30"/>
          <p:cNvSpPr/>
          <p:nvPr/>
        </p:nvSpPr>
        <p:spPr>
          <a:xfrm>
            <a:off x="2185525" y="4355075"/>
            <a:ext cx="4808700" cy="6570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/>
              <a:t>&gt;50% time &amp; bytes spend as a </a:t>
            </a:r>
            <a:r>
              <a:rPr i="1" lang="el" sz="2000"/>
              <a:t>consequence</a:t>
            </a:r>
            <a:r>
              <a:rPr lang="el" sz="2000"/>
              <a:t> of inlining</a:t>
            </a:r>
            <a:endParaRPr sz="2000"/>
          </a:p>
        </p:txBody>
      </p:sp>
      <p:sp>
        <p:nvSpPr>
          <p:cNvPr id="167" name="Google Shape;16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84"/>
          <p:cNvSpPr txBox="1"/>
          <p:nvPr>
            <p:ph type="title"/>
          </p:nvPr>
        </p:nvSpPr>
        <p:spPr>
          <a:xfrm>
            <a:off x="311700" y="445025"/>
            <a:ext cx="8702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" sz="3400">
                <a:solidFill>
                  <a:srgbClr val="6D9EEB"/>
                </a:solidFill>
              </a:rPr>
              <a:t>Inlining in LLVM - Corner Cases</a:t>
            </a:r>
            <a:endParaRPr sz="3400">
              <a:solidFill>
                <a:srgbClr val="6D9EEB"/>
              </a:solidFill>
            </a:endParaRPr>
          </a:p>
        </p:txBody>
      </p:sp>
      <p:sp>
        <p:nvSpPr>
          <p:cNvPr id="694" name="Google Shape;694;p84"/>
          <p:cNvSpPr txBox="1"/>
          <p:nvPr>
            <p:ph idx="1" type="body"/>
          </p:nvPr>
        </p:nvSpPr>
        <p:spPr>
          <a:xfrm>
            <a:off x="311700" y="1332125"/>
            <a:ext cx="8520600" cy="337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F3F3F3"/>
              </a:buClr>
              <a:buSzPts val="1900"/>
              <a:buFont typeface="Trebuchet MS"/>
              <a:buChar char="●"/>
            </a:pPr>
            <a:r>
              <a:rPr lang="el">
                <a:solidFill>
                  <a:srgbClr val="F3F3F3"/>
                </a:solidFill>
              </a:rPr>
              <a:t>However, bottom-up inlining may fail hard in some cases</a:t>
            </a:r>
            <a:endParaRPr>
              <a:solidFill>
                <a:srgbClr val="F3F3F3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Arial"/>
              <a:buChar char="○"/>
            </a:pPr>
            <a:r>
              <a:rPr lang="el" sz="1600">
                <a:solidFill>
                  <a:srgbClr val="F3F3F3"/>
                </a:solidFill>
              </a:rPr>
              <a:t>Example: When information comes from the top</a:t>
            </a:r>
            <a:endParaRPr sz="1600">
              <a:solidFill>
                <a:srgbClr val="F3F3F3"/>
              </a:solidFill>
            </a:endParaRPr>
          </a:p>
        </p:txBody>
      </p:sp>
      <p:sp>
        <p:nvSpPr>
          <p:cNvPr id="695" name="Google Shape;695;p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8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6D9EEB"/>
                </a:solidFill>
              </a:rPr>
              <a:t>Current State of IPO in LLVM</a:t>
            </a:r>
            <a:endParaRPr sz="3400">
              <a:solidFill>
                <a:srgbClr val="6D9EE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85"/>
          <p:cNvSpPr txBox="1"/>
          <p:nvPr>
            <p:ph idx="1" type="body"/>
          </p:nvPr>
        </p:nvSpPr>
        <p:spPr>
          <a:xfrm>
            <a:off x="311700" y="1332125"/>
            <a:ext cx="8520600" cy="3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l"/>
              <a:t>ArgumentPromotionPass</a:t>
            </a:r>
            <a:endParaRPr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l"/>
              <a:t>PostOrderFunctionAttrsPass</a:t>
            </a:r>
            <a:endParaRPr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l"/>
              <a:t>AttributorCGSCCPass</a:t>
            </a:r>
            <a:endParaRPr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l"/>
              <a:t>InlinerPass</a:t>
            </a:r>
            <a:endParaRPr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l"/>
              <a:t>OpenMPOptPass</a:t>
            </a:r>
            <a:endParaRPr/>
          </a:p>
          <a:p>
            <a:pPr indent="0" lvl="0" marL="0" rtl="0" algn="l">
              <a:spcBef>
                <a:spcPts val="1500"/>
              </a:spcBef>
              <a:spcAft>
                <a:spcPts val="800"/>
              </a:spcAft>
              <a:buNone/>
            </a:pPr>
            <a:r>
              <a:rPr lang="el"/>
              <a:t>CoroSplitPass</a:t>
            </a:r>
            <a:endParaRPr/>
          </a:p>
        </p:txBody>
      </p:sp>
      <p:sp>
        <p:nvSpPr>
          <p:cNvPr id="702" name="Google Shape;702;p85"/>
          <p:cNvSpPr txBox="1"/>
          <p:nvPr/>
        </p:nvSpPr>
        <p:spPr>
          <a:xfrm rot="1205305">
            <a:off x="6570437" y="461195"/>
            <a:ext cx="2426414" cy="1028051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14288" rotWithShape="0" algn="bl" dir="5400000" dist="28575">
              <a:srgbClr val="EFEFEF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latin typeface="Caveat"/>
                <a:ea typeface="Caveat"/>
                <a:cs typeface="Caveat"/>
                <a:sym typeface="Caveat"/>
              </a:rPr>
              <a:t>Johannes Doerfert</a:t>
            </a:r>
            <a:endParaRPr sz="18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latin typeface="Caveat"/>
                <a:ea typeface="Caveat"/>
                <a:cs typeface="Caveat"/>
                <a:sym typeface="Caveat"/>
              </a:rPr>
              <a:t>johannesdoerfert@gmail.com</a:t>
            </a:r>
            <a:endParaRPr sz="18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latin typeface="Caveat"/>
                <a:ea typeface="Caveat"/>
                <a:cs typeface="Caveat"/>
                <a:sym typeface="Caveat"/>
              </a:rPr>
              <a:t>Argonne National Lab</a:t>
            </a:r>
            <a:endParaRPr sz="18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03" name="Google Shape;703;p85"/>
          <p:cNvSpPr/>
          <p:nvPr/>
        </p:nvSpPr>
        <p:spPr>
          <a:xfrm>
            <a:off x="6833475" y="157550"/>
            <a:ext cx="126600" cy="126600"/>
          </a:xfrm>
          <a:prstGeom prst="ellipse">
            <a:avLst/>
          </a:prstGeom>
          <a:solidFill>
            <a:srgbClr val="990000"/>
          </a:solidFill>
          <a:ln cap="flat" cmpd="sng" w="9525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85"/>
          <p:cNvSpPr/>
          <p:nvPr/>
        </p:nvSpPr>
        <p:spPr>
          <a:xfrm>
            <a:off x="8622425" y="1674825"/>
            <a:ext cx="126600" cy="126600"/>
          </a:xfrm>
          <a:prstGeom prst="ellipse">
            <a:avLst/>
          </a:prstGeom>
          <a:solidFill>
            <a:srgbClr val="990000"/>
          </a:solidFill>
          <a:ln cap="flat" cmpd="sng" w="9525">
            <a:solidFill>
              <a:srgbClr val="66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86"/>
          <p:cNvSpPr txBox="1"/>
          <p:nvPr>
            <p:ph type="title"/>
          </p:nvPr>
        </p:nvSpPr>
        <p:spPr>
          <a:xfrm>
            <a:off x="311700" y="445025"/>
            <a:ext cx="8702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l" sz="3400">
                <a:solidFill>
                  <a:srgbClr val="6D9EEB"/>
                </a:solidFill>
              </a:rPr>
              <a:t>[Sidenote] A Word about GCC’s inliner</a:t>
            </a:r>
            <a:endParaRPr i="1" sz="3400">
              <a:solidFill>
                <a:srgbClr val="6D9EEB"/>
              </a:solidFill>
            </a:endParaRPr>
          </a:p>
        </p:txBody>
      </p:sp>
      <p:sp>
        <p:nvSpPr>
          <p:cNvPr id="711" name="Google Shape;711;p86"/>
          <p:cNvSpPr txBox="1"/>
          <p:nvPr>
            <p:ph idx="1" type="body"/>
          </p:nvPr>
        </p:nvSpPr>
        <p:spPr>
          <a:xfrm>
            <a:off x="311700" y="1332125"/>
            <a:ext cx="8520600" cy="337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el">
                <a:solidFill>
                  <a:srgbClr val="F3F3F3"/>
                </a:solidFill>
              </a:rPr>
              <a:t>GCC had tried bottom-up inlining early on</a:t>
            </a:r>
            <a:endParaRPr>
              <a:solidFill>
                <a:srgbClr val="F3F3F3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○"/>
            </a:pPr>
            <a:r>
              <a:rPr lang="el">
                <a:solidFill>
                  <a:srgbClr val="F3F3F3"/>
                </a:solidFill>
              </a:rPr>
              <a:t>At this point, GCC’s IPO was not advanced, people were not very happy with it</a:t>
            </a:r>
            <a:r>
              <a:rPr baseline="30000" lang="el">
                <a:solidFill>
                  <a:srgbClr val="F3F3F3"/>
                </a:solidFill>
              </a:rPr>
              <a:t>4</a:t>
            </a:r>
            <a:r>
              <a:rPr lang="el">
                <a:solidFill>
                  <a:srgbClr val="F3F3F3"/>
                </a:solidFill>
              </a:rPr>
              <a:t>.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712" name="Google Shape;712;p86"/>
          <p:cNvSpPr txBox="1"/>
          <p:nvPr/>
        </p:nvSpPr>
        <p:spPr>
          <a:xfrm>
            <a:off x="270425" y="4464375"/>
            <a:ext cx="36693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aseline="30000" lang="el" sz="1050">
                <a:solidFill>
                  <a:srgbClr val="F3F3F3"/>
                </a:solidFill>
              </a:rPr>
              <a:t>4</a:t>
            </a:r>
            <a:r>
              <a:rPr b="0" i="0" lang="el" sz="105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l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GCC Cauldron 2013 - Status of IPO in GCC, Jan Hubicka</a:t>
            </a:r>
            <a:endParaRPr b="0" i="0" sz="14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87"/>
          <p:cNvSpPr txBox="1"/>
          <p:nvPr>
            <p:ph type="title"/>
          </p:nvPr>
        </p:nvSpPr>
        <p:spPr>
          <a:xfrm>
            <a:off x="311700" y="445025"/>
            <a:ext cx="8702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l" sz="3400">
                <a:solidFill>
                  <a:srgbClr val="6D9EEB"/>
                </a:solidFill>
              </a:rPr>
              <a:t>[Sidenote] A Word about GCC’s inliner</a:t>
            </a:r>
            <a:endParaRPr i="1" sz="3400">
              <a:solidFill>
                <a:srgbClr val="6D9EEB"/>
              </a:solidFill>
            </a:endParaRPr>
          </a:p>
        </p:txBody>
      </p:sp>
      <p:sp>
        <p:nvSpPr>
          <p:cNvPr id="719" name="Google Shape;719;p87"/>
          <p:cNvSpPr txBox="1"/>
          <p:nvPr>
            <p:ph idx="1" type="body"/>
          </p:nvPr>
        </p:nvSpPr>
        <p:spPr>
          <a:xfrm>
            <a:off x="311700" y="1332125"/>
            <a:ext cx="8520600" cy="337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el">
                <a:solidFill>
                  <a:srgbClr val="F3F3F3"/>
                </a:solidFill>
              </a:rPr>
              <a:t>GCC had tried bottom-up inlining early on</a:t>
            </a:r>
            <a:endParaRPr>
              <a:solidFill>
                <a:srgbClr val="F3F3F3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○"/>
            </a:pPr>
            <a:r>
              <a:rPr lang="el">
                <a:solidFill>
                  <a:srgbClr val="F3F3F3"/>
                </a:solidFill>
              </a:rPr>
              <a:t>At this point, GCC’s IPO was not advanced, people were not very happy with it</a:t>
            </a:r>
            <a:r>
              <a:rPr baseline="30000" lang="el">
                <a:solidFill>
                  <a:srgbClr val="F3F3F3"/>
                </a:solidFill>
              </a:rPr>
              <a:t>4</a:t>
            </a:r>
            <a:r>
              <a:rPr lang="el">
                <a:solidFill>
                  <a:srgbClr val="F3F3F3"/>
                </a:solidFill>
              </a:rPr>
              <a:t>.</a:t>
            </a:r>
            <a:endParaRPr>
              <a:solidFill>
                <a:srgbClr val="F3F3F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el">
                <a:solidFill>
                  <a:srgbClr val="F3F3F3"/>
                </a:solidFill>
              </a:rPr>
              <a:t>Then, it tried top-down inlining</a:t>
            </a:r>
            <a:r>
              <a:rPr baseline="30000" lang="el">
                <a:solidFill>
                  <a:srgbClr val="F3F3F3"/>
                </a:solidFill>
              </a:rPr>
              <a:t>4</a:t>
            </a:r>
            <a:endParaRPr baseline="30000">
              <a:solidFill>
                <a:srgbClr val="F3F3F3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○"/>
            </a:pPr>
            <a:r>
              <a:rPr lang="el">
                <a:solidFill>
                  <a:srgbClr val="F3F3F3"/>
                </a:solidFill>
              </a:rPr>
              <a:t>It was supposed to minimize compile-time / memory consumption.</a:t>
            </a:r>
            <a:endParaRPr>
              <a:solidFill>
                <a:srgbClr val="F3F3F3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○"/>
            </a:pPr>
            <a:r>
              <a:rPr lang="el">
                <a:solidFill>
                  <a:srgbClr val="F3F3F3"/>
                </a:solidFill>
              </a:rPr>
              <a:t>It didn’t have good results.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720" name="Google Shape;720;p87"/>
          <p:cNvSpPr txBox="1"/>
          <p:nvPr/>
        </p:nvSpPr>
        <p:spPr>
          <a:xfrm>
            <a:off x="270425" y="4464375"/>
            <a:ext cx="36693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aseline="30000" lang="el" sz="1050">
                <a:solidFill>
                  <a:srgbClr val="F3F3F3"/>
                </a:solidFill>
              </a:rPr>
              <a:t>4</a:t>
            </a:r>
            <a:r>
              <a:rPr b="0" i="0" lang="el" sz="105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l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GCC Cauldron 2013 - Status of IPO in GCC, Jan Hubicka</a:t>
            </a:r>
            <a:endParaRPr b="0" i="0" sz="14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88"/>
          <p:cNvSpPr txBox="1"/>
          <p:nvPr>
            <p:ph type="title"/>
          </p:nvPr>
        </p:nvSpPr>
        <p:spPr>
          <a:xfrm>
            <a:off x="311700" y="445025"/>
            <a:ext cx="8702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l" sz="3400">
                <a:solidFill>
                  <a:srgbClr val="6D9EEB"/>
                </a:solidFill>
              </a:rPr>
              <a:t>[Sidenote] A Word about GCC’s inliner</a:t>
            </a:r>
            <a:endParaRPr i="1" sz="3400">
              <a:solidFill>
                <a:srgbClr val="6D9EEB"/>
              </a:solidFill>
            </a:endParaRPr>
          </a:p>
        </p:txBody>
      </p:sp>
      <p:sp>
        <p:nvSpPr>
          <p:cNvPr id="727" name="Google Shape;727;p88"/>
          <p:cNvSpPr txBox="1"/>
          <p:nvPr>
            <p:ph idx="1" type="body"/>
          </p:nvPr>
        </p:nvSpPr>
        <p:spPr>
          <a:xfrm>
            <a:off x="311700" y="1332125"/>
            <a:ext cx="8520600" cy="337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el">
                <a:solidFill>
                  <a:srgbClr val="F3F3F3"/>
                </a:solidFill>
              </a:rPr>
              <a:t>GCC had tried bottom-up inlining early on</a:t>
            </a:r>
            <a:endParaRPr>
              <a:solidFill>
                <a:srgbClr val="F3F3F3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○"/>
            </a:pPr>
            <a:r>
              <a:rPr lang="el">
                <a:solidFill>
                  <a:srgbClr val="F3F3F3"/>
                </a:solidFill>
              </a:rPr>
              <a:t>At this point, GCC’s IPO was not advanced, people were not very happy with it</a:t>
            </a:r>
            <a:r>
              <a:rPr baseline="30000" lang="el">
                <a:solidFill>
                  <a:srgbClr val="F3F3F3"/>
                </a:solidFill>
              </a:rPr>
              <a:t>4</a:t>
            </a:r>
            <a:r>
              <a:rPr lang="el">
                <a:solidFill>
                  <a:srgbClr val="F3F3F3"/>
                </a:solidFill>
              </a:rPr>
              <a:t>.</a:t>
            </a:r>
            <a:endParaRPr>
              <a:solidFill>
                <a:srgbClr val="F3F3F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el">
                <a:solidFill>
                  <a:srgbClr val="F3F3F3"/>
                </a:solidFill>
              </a:rPr>
              <a:t>Then, it tried top-down inlining</a:t>
            </a:r>
            <a:r>
              <a:rPr baseline="30000" lang="el">
                <a:solidFill>
                  <a:srgbClr val="F3F3F3"/>
                </a:solidFill>
              </a:rPr>
              <a:t>4</a:t>
            </a:r>
            <a:endParaRPr baseline="30000">
              <a:solidFill>
                <a:srgbClr val="F3F3F3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○"/>
            </a:pPr>
            <a:r>
              <a:rPr lang="el">
                <a:solidFill>
                  <a:srgbClr val="F3F3F3"/>
                </a:solidFill>
              </a:rPr>
              <a:t>It was supposed to minimize compile-time / memory consumption.</a:t>
            </a:r>
            <a:endParaRPr>
              <a:solidFill>
                <a:srgbClr val="F3F3F3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○"/>
            </a:pPr>
            <a:r>
              <a:rPr lang="el">
                <a:solidFill>
                  <a:srgbClr val="F3F3F3"/>
                </a:solidFill>
              </a:rPr>
              <a:t>It didn’t have good results.</a:t>
            </a:r>
            <a:endParaRPr>
              <a:solidFill>
                <a:srgbClr val="F3F3F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el">
                <a:solidFill>
                  <a:srgbClr val="F3F3F3"/>
                </a:solidFill>
              </a:rPr>
              <a:t>Now, it uses a priority-based approach</a:t>
            </a:r>
            <a:r>
              <a:rPr baseline="30000" lang="el">
                <a:solidFill>
                  <a:srgbClr val="F3F3F3"/>
                </a:solidFill>
              </a:rPr>
              <a:t>5,6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728" name="Google Shape;728;p88"/>
          <p:cNvSpPr txBox="1"/>
          <p:nvPr/>
        </p:nvSpPr>
        <p:spPr>
          <a:xfrm>
            <a:off x="270425" y="4706525"/>
            <a:ext cx="45714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aseline="30000" lang="el" sz="1050">
                <a:solidFill>
                  <a:srgbClr val="F3F3F3"/>
                </a:solidFill>
              </a:rPr>
              <a:t>5</a:t>
            </a:r>
            <a:r>
              <a:rPr b="0" i="0" lang="el" sz="105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l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GCC Summit 2004, The GCC call graph module, Jan Hubicka</a:t>
            </a:r>
            <a:endParaRPr b="0" i="0" sz="14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88"/>
          <p:cNvSpPr txBox="1"/>
          <p:nvPr/>
        </p:nvSpPr>
        <p:spPr>
          <a:xfrm>
            <a:off x="270425" y="4464375"/>
            <a:ext cx="36693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aseline="30000" lang="el" sz="1050">
                <a:solidFill>
                  <a:srgbClr val="F3F3F3"/>
                </a:solidFill>
              </a:rPr>
              <a:t>4</a:t>
            </a:r>
            <a:r>
              <a:rPr b="0" i="0" lang="el" sz="105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l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GCC Cauldron 2013 - Status of IPO in GCC, Jan Hubicka</a:t>
            </a:r>
            <a:endParaRPr b="0" i="0" sz="14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88"/>
          <p:cNvSpPr txBox="1"/>
          <p:nvPr/>
        </p:nvSpPr>
        <p:spPr>
          <a:xfrm>
            <a:off x="4396000" y="4522175"/>
            <a:ext cx="45714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aseline="30000" lang="el" sz="1050">
                <a:solidFill>
                  <a:srgbClr val="F3F3F3"/>
                </a:solidFill>
              </a:rPr>
              <a:t>6</a:t>
            </a:r>
            <a:r>
              <a:rPr b="0" i="0" lang="el" sz="105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l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Aggressive Inlining, Ayers, Andrew and Schooler, Richard and Gottlieb, Robert, ACM SIGPLAN 1999</a:t>
            </a:r>
            <a:endParaRPr b="0" i="0" sz="14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212121"/>
        </a:solidFill>
      </p:bgPr>
    </p:bg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50000"/>
            <a:ext cx="8839200" cy="1595871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89"/>
          <p:cNvSpPr txBox="1"/>
          <p:nvPr/>
        </p:nvSpPr>
        <p:spPr>
          <a:xfrm>
            <a:off x="311700" y="3959400"/>
            <a:ext cx="79845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Trebuchet MS"/>
              <a:buChar char="●"/>
            </a:pPr>
            <a:r>
              <a:rPr b="0" i="0" lang="el" sz="1600" u="none" cap="none" strike="noStrike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We stopped before we reach the top, at which point we could have way more info / context</a:t>
            </a:r>
            <a:endParaRPr b="0" i="0" sz="1600" u="none" cap="none" strike="noStrike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8" name="Google Shape;738;p89"/>
          <p:cNvSpPr txBox="1"/>
          <p:nvPr>
            <p:ph type="title"/>
          </p:nvPr>
        </p:nvSpPr>
        <p:spPr>
          <a:xfrm>
            <a:off x="311700" y="445025"/>
            <a:ext cx="8702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" sz="3400">
                <a:solidFill>
                  <a:srgbClr val="0086F7"/>
                </a:solidFill>
              </a:rPr>
              <a:t>Inlining - Drawbacks: Inline Order</a:t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400">
              <a:solidFill>
                <a:srgbClr val="0086F7"/>
              </a:solidFill>
            </a:endParaRPr>
          </a:p>
        </p:txBody>
      </p:sp>
      <p:sp>
        <p:nvSpPr>
          <p:cNvPr id="739" name="Google Shape;739;p89"/>
          <p:cNvSpPr txBox="1"/>
          <p:nvPr/>
        </p:nvSpPr>
        <p:spPr>
          <a:xfrm>
            <a:off x="3080225" y="1517163"/>
            <a:ext cx="19347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Maybe the inliner stops here</a:t>
            </a:r>
            <a:endParaRPr b="0" i="0" sz="1400" u="none" cap="none" strike="noStrike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0" name="Google Shape;740;p89"/>
          <p:cNvSpPr txBox="1"/>
          <p:nvPr/>
        </p:nvSpPr>
        <p:spPr>
          <a:xfrm>
            <a:off x="152400" y="1516338"/>
            <a:ext cx="20679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Info at the top, e.g. </a:t>
            </a:r>
            <a:br>
              <a:rPr b="0" i="0" lang="el" sz="1400" u="none" cap="none" strike="noStrike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l" sz="1400" u="none" cap="none" strike="noStrike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constant arguments</a:t>
            </a:r>
            <a:endParaRPr b="0" i="0" sz="1400" u="none" cap="none" strike="noStrike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1" name="Google Shape;741;p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212121"/>
        </a:solidFill>
      </p:bgPr>
    </p:bg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Google Shape;746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50000"/>
            <a:ext cx="8839200" cy="1595871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90"/>
          <p:cNvSpPr txBox="1"/>
          <p:nvPr>
            <p:ph type="title"/>
          </p:nvPr>
        </p:nvSpPr>
        <p:spPr>
          <a:xfrm>
            <a:off x="311700" y="445025"/>
            <a:ext cx="8702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" sz="3400">
                <a:solidFill>
                  <a:srgbClr val="0086F7"/>
                </a:solidFill>
              </a:rPr>
              <a:t>Inlining - Drawbacks: Inline Order</a:t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400">
              <a:solidFill>
                <a:srgbClr val="0086F7"/>
              </a:solidFill>
            </a:endParaRPr>
          </a:p>
        </p:txBody>
      </p:sp>
      <p:sp>
        <p:nvSpPr>
          <p:cNvPr id="748" name="Google Shape;748;p90"/>
          <p:cNvSpPr txBox="1"/>
          <p:nvPr/>
        </p:nvSpPr>
        <p:spPr>
          <a:xfrm>
            <a:off x="3080225" y="1517163"/>
            <a:ext cx="19347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Maybe the inliner stops here</a:t>
            </a:r>
            <a:endParaRPr b="0" i="0" sz="1400" u="none" cap="none" strike="noStrike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9" name="Google Shape;749;p90"/>
          <p:cNvSpPr txBox="1"/>
          <p:nvPr/>
        </p:nvSpPr>
        <p:spPr>
          <a:xfrm>
            <a:off x="152400" y="1516338"/>
            <a:ext cx="20679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Info at the top, e.g. </a:t>
            </a:r>
            <a:br>
              <a:rPr b="0" i="0" lang="el" sz="1400" u="none" cap="none" strike="noStrike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l" sz="1400" u="none" cap="none" strike="noStrike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constant arguments</a:t>
            </a:r>
            <a:endParaRPr b="0" i="0" sz="1400" u="none" cap="none" strike="noStrike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0" name="Google Shape;750;p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212121"/>
        </a:solidFill>
      </p:bgPr>
    </p:bg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91"/>
          <p:cNvSpPr txBox="1"/>
          <p:nvPr/>
        </p:nvSpPr>
        <p:spPr>
          <a:xfrm>
            <a:off x="152400" y="1685850"/>
            <a:ext cx="19347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Info at the top, e.g. </a:t>
            </a:r>
            <a:br>
              <a:rPr b="0" i="0" lang="el" sz="1400" u="none" cap="none" strike="noStrike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l" sz="1400" u="none" cap="none" strike="noStrike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constant arguments</a:t>
            </a:r>
            <a:endParaRPr b="0" i="0" sz="1400" u="none" cap="none" strike="noStrike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56" name="Google Shape;756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50000"/>
            <a:ext cx="8839200" cy="1595871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91"/>
          <p:cNvSpPr txBox="1"/>
          <p:nvPr/>
        </p:nvSpPr>
        <p:spPr>
          <a:xfrm>
            <a:off x="3198500" y="1685850"/>
            <a:ext cx="19347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Maybe the inliner stops here</a:t>
            </a:r>
            <a:endParaRPr b="0" i="0" sz="1400" u="none" cap="none" strike="noStrike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8" name="Google Shape;758;p91"/>
          <p:cNvSpPr txBox="1"/>
          <p:nvPr/>
        </p:nvSpPr>
        <p:spPr>
          <a:xfrm>
            <a:off x="311700" y="3959400"/>
            <a:ext cx="79845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Trebuchet MS"/>
              <a:buChar char="●"/>
            </a:pPr>
            <a:r>
              <a:rPr b="0" i="0" lang="el" sz="1600" u="none" cap="none" strike="noStrike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We stopped before we reach the top, at which point we could have way more info / context</a:t>
            </a:r>
            <a:endParaRPr b="0" i="0" sz="1600" u="none" cap="none" strike="noStrike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Trebuchet MS"/>
              <a:buChar char="●"/>
            </a:pPr>
            <a:r>
              <a:rPr b="0" i="0" lang="el" sz="1600" u="none" cap="none" strike="noStrike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That can create huge bloat, without benefit. It could also be avoided</a:t>
            </a:r>
            <a:endParaRPr b="0" i="0" sz="1600" u="none" cap="none" strike="noStrike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9" name="Google Shape;759;p9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212121"/>
        </a:solidFill>
      </p:bgPr>
    </p:bg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92"/>
          <p:cNvSpPr txBox="1"/>
          <p:nvPr>
            <p:ph type="title"/>
          </p:nvPr>
        </p:nvSpPr>
        <p:spPr>
          <a:xfrm>
            <a:off x="311700" y="445025"/>
            <a:ext cx="8702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" sz="3400">
                <a:solidFill>
                  <a:srgbClr val="6D9EEB"/>
                </a:solidFill>
              </a:rPr>
              <a:t>Example: Bottom-up Inlining Fails</a:t>
            </a:r>
            <a:endParaRPr sz="3400">
              <a:solidFill>
                <a:srgbClr val="6D9EEB"/>
              </a:solidFill>
            </a:endParaRPr>
          </a:p>
        </p:txBody>
      </p:sp>
      <p:sp>
        <p:nvSpPr>
          <p:cNvPr id="765" name="Google Shape;765;p92"/>
          <p:cNvSpPr txBox="1"/>
          <p:nvPr/>
        </p:nvSpPr>
        <p:spPr>
          <a:xfrm>
            <a:off x="311700" y="1280225"/>
            <a:ext cx="77478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l" sz="1600" u="none" cap="none" strike="noStrike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This is not an uncommon case and can happen e.g. in variadic function templates.</a:t>
            </a:r>
            <a:endParaRPr b="0" i="0" sz="1600" u="none" cap="none" strike="noStrike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66" name="Google Shape;766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88" y="1777625"/>
            <a:ext cx="6047829" cy="3061075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92"/>
          <p:cNvSpPr txBox="1"/>
          <p:nvPr/>
        </p:nvSpPr>
        <p:spPr>
          <a:xfrm>
            <a:off x="4844075" y="2090550"/>
            <a:ext cx="41700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l" sz="105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From Chandler Carruth’s talk: </a:t>
            </a:r>
            <a:r>
              <a:rPr b="0" i="0" lang="el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Understanding Compiler Optimization, code::dive 2016</a:t>
            </a:r>
            <a:endParaRPr b="0" i="0" sz="105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92"/>
          <p:cNvSpPr txBox="1"/>
          <p:nvPr/>
        </p:nvSpPr>
        <p:spPr>
          <a:xfrm>
            <a:off x="4388400" y="4284000"/>
            <a:ext cx="4755600" cy="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900" u="sng">
                <a:solidFill>
                  <a:srgbClr val="4DD0E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Godbolt Snippet</a:t>
            </a:r>
            <a:endParaRPr sz="1900">
              <a:solidFill>
                <a:srgbClr val="4DD0E1"/>
              </a:solidFill>
            </a:endParaRPr>
          </a:p>
        </p:txBody>
      </p:sp>
      <p:sp>
        <p:nvSpPr>
          <p:cNvPr id="769" name="Google Shape;769;p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212121"/>
        </a:solidFill>
      </p:bgPr>
    </p:bg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93"/>
          <p:cNvSpPr txBox="1"/>
          <p:nvPr>
            <p:ph type="title"/>
          </p:nvPr>
        </p:nvSpPr>
        <p:spPr>
          <a:xfrm>
            <a:off x="311700" y="445025"/>
            <a:ext cx="8702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" sz="3400">
                <a:solidFill>
                  <a:srgbClr val="6D9EEB"/>
                </a:solidFill>
              </a:rPr>
              <a:t>Example: Bottom-up Inlining Fails</a:t>
            </a:r>
            <a:endParaRPr sz="3400">
              <a:solidFill>
                <a:srgbClr val="6D9EEB"/>
              </a:solidFill>
            </a:endParaRPr>
          </a:p>
        </p:txBody>
      </p:sp>
      <p:sp>
        <p:nvSpPr>
          <p:cNvPr id="775" name="Google Shape;775;p93"/>
          <p:cNvSpPr txBox="1"/>
          <p:nvPr/>
        </p:nvSpPr>
        <p:spPr>
          <a:xfrm>
            <a:off x="311700" y="1280225"/>
            <a:ext cx="3732300" cy="3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" sz="16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void foo() {</a:t>
            </a:r>
            <a:endParaRPr sz="1600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" sz="16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   for (int i = 0; i &lt; N; ++i)</a:t>
            </a:r>
            <a:endParaRPr sz="1600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" sz="16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      A[i] = i;</a:t>
            </a:r>
            <a:endParaRPr sz="1600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" sz="16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   bar();</a:t>
            </a:r>
            <a:endParaRPr sz="1600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" sz="16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}</a:t>
            </a:r>
            <a:endParaRPr sz="1600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" sz="16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void bar() {</a:t>
            </a:r>
            <a:endParaRPr sz="1600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" sz="16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   for (int i = 0; i &lt; N; ++i)</a:t>
            </a:r>
            <a:endParaRPr sz="1600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" sz="16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      B[i] += A[i];</a:t>
            </a:r>
            <a:endParaRPr sz="1600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" sz="16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    complex1();</a:t>
            </a:r>
            <a:endParaRPr sz="1600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" sz="16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    complex2();</a:t>
            </a:r>
            <a:endParaRPr sz="1600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" sz="16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    complex3();</a:t>
            </a:r>
            <a:endParaRPr sz="1600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l" sz="1600">
                <a:solidFill>
                  <a:srgbClr val="F3F3F3"/>
                </a:solidFill>
                <a:latin typeface="Trebuchet MS"/>
                <a:ea typeface="Trebuchet MS"/>
                <a:cs typeface="Trebuchet MS"/>
                <a:sym typeface="Trebuchet MS"/>
              </a:rPr>
              <a:t>}</a:t>
            </a:r>
            <a:endParaRPr sz="1600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F3F3F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76" name="Google Shape;776;p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idx="1" type="body"/>
          </p:nvPr>
        </p:nvSpPr>
        <p:spPr>
          <a:xfrm>
            <a:off x="311700" y="1099950"/>
            <a:ext cx="3516900" cy="3412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bool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  if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(c)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1;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2;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use(x, y);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caller1(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caller2(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400">
              <a:solidFill>
                <a:srgbClr val="728E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3" name="Google Shape;173;p31"/>
          <p:cNvSpPr txBox="1"/>
          <p:nvPr>
            <p:ph type="title"/>
          </p:nvPr>
        </p:nvSpPr>
        <p:spPr>
          <a:xfrm>
            <a:off x="311700" y="292625"/>
            <a:ext cx="8702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" sz="3400">
                <a:solidFill>
                  <a:srgbClr val="0086F7"/>
                </a:solidFill>
              </a:rPr>
              <a:t>Inlining - Benefits: Code specialization</a:t>
            </a:r>
            <a:endParaRPr sz="3400">
              <a:solidFill>
                <a:srgbClr val="0086F7"/>
              </a:solidFill>
            </a:endParaRPr>
          </a:p>
        </p:txBody>
      </p:sp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4783675" y="1099950"/>
            <a:ext cx="3516900" cy="331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caller1(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use(x, 1);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caller2(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use(x, 2);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400">
              <a:solidFill>
                <a:srgbClr val="728E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5" name="Google Shape;17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94"/>
          <p:cNvSpPr txBox="1"/>
          <p:nvPr>
            <p:ph type="title"/>
          </p:nvPr>
        </p:nvSpPr>
        <p:spPr>
          <a:xfrm>
            <a:off x="311700" y="445025"/>
            <a:ext cx="8702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" sz="3400">
                <a:solidFill>
                  <a:srgbClr val="0086F7"/>
                </a:solidFill>
              </a:rPr>
              <a:t>Inlining - Benfits/Drawbacks: Heuristics</a:t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400">
              <a:solidFill>
                <a:srgbClr val="6D9EEB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400">
              <a:solidFill>
                <a:srgbClr val="6D9EEB"/>
              </a:solidFill>
            </a:endParaRPr>
          </a:p>
        </p:txBody>
      </p:sp>
      <p:sp>
        <p:nvSpPr>
          <p:cNvPr id="782" name="Google Shape;782;p94"/>
          <p:cNvSpPr txBox="1"/>
          <p:nvPr>
            <p:ph idx="1" type="body"/>
          </p:nvPr>
        </p:nvSpPr>
        <p:spPr>
          <a:xfrm>
            <a:off x="311700" y="1332125"/>
            <a:ext cx="8520600" cy="337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Arial"/>
              <a:buChar char="●"/>
            </a:pPr>
            <a:r>
              <a:rPr lang="el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Heuristics</a:t>
            </a:r>
            <a:endParaRPr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95"/>
          <p:cNvSpPr txBox="1"/>
          <p:nvPr>
            <p:ph type="title"/>
          </p:nvPr>
        </p:nvSpPr>
        <p:spPr>
          <a:xfrm>
            <a:off x="311700" y="445025"/>
            <a:ext cx="8702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" sz="3400">
                <a:solidFill>
                  <a:srgbClr val="6D9EEB"/>
                </a:solidFill>
              </a:rPr>
              <a:t>Inlining in LLVM - Stuff I Did Not Cover</a:t>
            </a:r>
            <a:endParaRPr sz="3400">
              <a:solidFill>
                <a:srgbClr val="6D9EEB"/>
              </a:solidFill>
            </a:endParaRPr>
          </a:p>
        </p:txBody>
      </p:sp>
      <p:sp>
        <p:nvSpPr>
          <p:cNvPr id="789" name="Google Shape;789;p95"/>
          <p:cNvSpPr txBox="1"/>
          <p:nvPr>
            <p:ph idx="1" type="body"/>
          </p:nvPr>
        </p:nvSpPr>
        <p:spPr>
          <a:xfrm>
            <a:off x="311700" y="1332125"/>
            <a:ext cx="8520600" cy="337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Arial"/>
              <a:buChar char="●"/>
            </a:pPr>
            <a:r>
              <a:rPr lang="el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Heuristics</a:t>
            </a:r>
            <a:endParaRPr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Arial"/>
              <a:buChar char="●"/>
            </a:pPr>
            <a:r>
              <a:rPr lang="el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Deferred Inlining</a:t>
            </a:r>
            <a:endParaRPr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Arial"/>
              <a:buChar char="○"/>
            </a:pPr>
            <a:r>
              <a:rPr lang="el">
                <a:solidFill>
                  <a:srgbClr val="F3F3F3"/>
                </a:solidFill>
              </a:rPr>
              <a:t>In A -&gt; B -&gt; C, inlining B into A might be more profitable than inlining C to B.</a:t>
            </a:r>
            <a:endParaRPr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9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96"/>
          <p:cNvSpPr txBox="1"/>
          <p:nvPr>
            <p:ph type="title"/>
          </p:nvPr>
        </p:nvSpPr>
        <p:spPr>
          <a:xfrm>
            <a:off x="311700" y="445025"/>
            <a:ext cx="8702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" sz="3400">
                <a:solidFill>
                  <a:srgbClr val="6D9EEB"/>
                </a:solidFill>
              </a:rPr>
              <a:t>Inlining in LLVM - Stuff I Did Not Cover</a:t>
            </a:r>
            <a:endParaRPr sz="3400">
              <a:solidFill>
                <a:srgbClr val="6D9EEB"/>
              </a:solidFill>
            </a:endParaRPr>
          </a:p>
        </p:txBody>
      </p:sp>
      <p:sp>
        <p:nvSpPr>
          <p:cNvPr id="796" name="Google Shape;796;p96"/>
          <p:cNvSpPr txBox="1"/>
          <p:nvPr>
            <p:ph idx="1" type="body"/>
          </p:nvPr>
        </p:nvSpPr>
        <p:spPr>
          <a:xfrm>
            <a:off x="311700" y="1332125"/>
            <a:ext cx="8520600" cy="337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Arial"/>
              <a:buChar char="●"/>
            </a:pPr>
            <a:r>
              <a:rPr lang="el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Heuristics</a:t>
            </a:r>
            <a:endParaRPr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Arial"/>
              <a:buChar char="●"/>
            </a:pPr>
            <a:r>
              <a:rPr lang="el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Deferred Inlining</a:t>
            </a:r>
            <a:endParaRPr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Arial"/>
              <a:buChar char="○"/>
            </a:pPr>
            <a:r>
              <a:rPr lang="el">
                <a:solidFill>
                  <a:srgbClr val="F3F3F3"/>
                </a:solidFill>
              </a:rPr>
              <a:t>In A -&gt; B -&gt; C, inlining B into A might be more profitable than inlining C to B.</a:t>
            </a:r>
            <a:endParaRPr>
              <a:solidFill>
                <a:srgbClr val="F3F3F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el">
                <a:solidFill>
                  <a:srgbClr val="F3F3F3"/>
                </a:solidFill>
              </a:rPr>
              <a:t>Partial Inlining</a:t>
            </a:r>
            <a:r>
              <a:rPr baseline="30000" lang="el">
                <a:solidFill>
                  <a:srgbClr val="F3F3F3"/>
                </a:solidFill>
              </a:rPr>
              <a:t>7,8</a:t>
            </a:r>
            <a:endParaRPr baseline="30000">
              <a:solidFill>
                <a:srgbClr val="F3F3F3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○"/>
            </a:pPr>
            <a:r>
              <a:rPr lang="el">
                <a:solidFill>
                  <a:srgbClr val="F3F3F3"/>
                </a:solidFill>
              </a:rPr>
              <a:t>Inlining only part of a function, the hot part, outline the rest.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797" name="Google Shape;797;p96"/>
          <p:cNvSpPr txBox="1"/>
          <p:nvPr/>
        </p:nvSpPr>
        <p:spPr>
          <a:xfrm>
            <a:off x="270425" y="4669525"/>
            <a:ext cx="36693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aseline="30000" lang="el" sz="1050">
                <a:solidFill>
                  <a:srgbClr val="F3F3F3"/>
                </a:solidFill>
              </a:rPr>
              <a:t>8</a:t>
            </a:r>
            <a:r>
              <a:rPr b="0" i="0" lang="el" sz="105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050" u="sng">
                <a:solidFill>
                  <a:schemeClr val="hlink"/>
                </a:solidFill>
                <a:hlinkClick r:id="rId3"/>
              </a:rPr>
              <a:t>J. Lee, J. Kim, S. Moon and S. Kim, "Aggressive Function Splitting for Partial Inlining,"</a:t>
            </a:r>
            <a:endParaRPr b="0" i="0" sz="14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96"/>
          <p:cNvSpPr txBox="1"/>
          <p:nvPr/>
        </p:nvSpPr>
        <p:spPr>
          <a:xfrm>
            <a:off x="270425" y="4464375"/>
            <a:ext cx="36693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aseline="30000" lang="el" sz="1050">
                <a:solidFill>
                  <a:srgbClr val="F3F3F3"/>
                </a:solidFill>
              </a:rPr>
              <a:t>7</a:t>
            </a:r>
            <a:r>
              <a:rPr b="0" i="0" lang="el" sz="105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050" u="sng">
                <a:solidFill>
                  <a:schemeClr val="hlink"/>
                </a:solidFill>
                <a:hlinkClick r:id="rId4"/>
              </a:rPr>
              <a:t>R. </a:t>
            </a:r>
            <a:r>
              <a:rPr b="0" i="0" lang="el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Muth</a:t>
            </a:r>
            <a:r>
              <a:rPr lang="el" sz="1050" u="sng">
                <a:solidFill>
                  <a:schemeClr val="hlink"/>
                </a:solidFill>
                <a:hlinkClick r:id="rId6"/>
              </a:rPr>
              <a:t>, S. </a:t>
            </a:r>
            <a:r>
              <a:rPr b="0" i="0" lang="el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Debray, </a:t>
            </a:r>
            <a:r>
              <a:rPr lang="el" sz="1050" u="sng">
                <a:solidFill>
                  <a:schemeClr val="hlink"/>
                </a:solidFill>
                <a:hlinkClick r:id="rId8"/>
              </a:rPr>
              <a:t>“Partial Inlining”, 1999</a:t>
            </a:r>
            <a:endParaRPr b="0" i="0" sz="14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97"/>
          <p:cNvSpPr txBox="1"/>
          <p:nvPr>
            <p:ph type="title"/>
          </p:nvPr>
        </p:nvSpPr>
        <p:spPr>
          <a:xfrm>
            <a:off x="311700" y="445025"/>
            <a:ext cx="8702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" sz="3400">
                <a:solidFill>
                  <a:srgbClr val="6D9EEB"/>
                </a:solidFill>
              </a:rPr>
              <a:t>Inlining in LLVM - Stuff I Did Not Cover</a:t>
            </a:r>
            <a:endParaRPr sz="3400">
              <a:solidFill>
                <a:srgbClr val="6D9EEB"/>
              </a:solidFill>
            </a:endParaRPr>
          </a:p>
        </p:txBody>
      </p:sp>
      <p:sp>
        <p:nvSpPr>
          <p:cNvPr id="805" name="Google Shape;805;p97"/>
          <p:cNvSpPr txBox="1"/>
          <p:nvPr>
            <p:ph idx="1" type="body"/>
          </p:nvPr>
        </p:nvSpPr>
        <p:spPr>
          <a:xfrm>
            <a:off x="311700" y="1332125"/>
            <a:ext cx="8520600" cy="337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Arial"/>
              <a:buChar char="●"/>
            </a:pPr>
            <a:r>
              <a:rPr lang="el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Heuristics</a:t>
            </a:r>
            <a:endParaRPr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Arial"/>
              <a:buChar char="●"/>
            </a:pPr>
            <a:r>
              <a:rPr lang="el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Deferred Inlining</a:t>
            </a:r>
            <a:endParaRPr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Arial"/>
              <a:buChar char="○"/>
            </a:pPr>
            <a:r>
              <a:rPr lang="el">
                <a:solidFill>
                  <a:srgbClr val="F3F3F3"/>
                </a:solidFill>
              </a:rPr>
              <a:t>In A -&gt; B -&gt; C, inlining B into A might be more profitable than inlining C to B.</a:t>
            </a:r>
            <a:endParaRPr>
              <a:solidFill>
                <a:srgbClr val="F3F3F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el">
                <a:solidFill>
                  <a:srgbClr val="F3F3F3"/>
                </a:solidFill>
              </a:rPr>
              <a:t>Partial Inlining</a:t>
            </a:r>
            <a:r>
              <a:rPr baseline="30000" lang="el">
                <a:solidFill>
                  <a:srgbClr val="F3F3F3"/>
                </a:solidFill>
              </a:rPr>
              <a:t>7,8</a:t>
            </a:r>
            <a:endParaRPr baseline="30000">
              <a:solidFill>
                <a:srgbClr val="F3F3F3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○"/>
            </a:pPr>
            <a:r>
              <a:rPr lang="el">
                <a:solidFill>
                  <a:srgbClr val="F3F3F3"/>
                </a:solidFill>
              </a:rPr>
              <a:t>Inlining only part of a function, the hot part, outline the rest.</a:t>
            </a:r>
            <a:endParaRPr>
              <a:solidFill>
                <a:srgbClr val="F3F3F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el">
                <a:solidFill>
                  <a:srgbClr val="F3F3F3"/>
                </a:solidFill>
              </a:rPr>
              <a:t>Link-Time Optimization</a:t>
            </a:r>
            <a:r>
              <a:rPr baseline="30000" lang="el">
                <a:solidFill>
                  <a:srgbClr val="F3F3F3"/>
                </a:solidFill>
              </a:rPr>
              <a:t>9</a:t>
            </a:r>
            <a:r>
              <a:rPr lang="el">
                <a:solidFill>
                  <a:srgbClr val="F3F3F3"/>
                </a:solidFill>
              </a:rPr>
              <a:t> and Cross-Module Inlining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806" name="Google Shape;806;p97"/>
          <p:cNvSpPr txBox="1"/>
          <p:nvPr/>
        </p:nvSpPr>
        <p:spPr>
          <a:xfrm>
            <a:off x="270425" y="4464375"/>
            <a:ext cx="36693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aseline="30000" lang="el" sz="1050">
                <a:solidFill>
                  <a:srgbClr val="F3F3F3"/>
                </a:solidFill>
              </a:rPr>
              <a:t>7</a:t>
            </a:r>
            <a:r>
              <a:rPr b="0" i="0" lang="el" sz="105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050" u="sng">
                <a:solidFill>
                  <a:schemeClr val="hlink"/>
                </a:solidFill>
                <a:hlinkClick r:id="rId3"/>
              </a:rPr>
              <a:t>R. </a:t>
            </a:r>
            <a:r>
              <a:rPr b="0" i="0" lang="el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Muth</a:t>
            </a:r>
            <a:r>
              <a:rPr lang="el" sz="1050" u="sng">
                <a:solidFill>
                  <a:schemeClr val="hlink"/>
                </a:solidFill>
                <a:hlinkClick r:id="rId5"/>
              </a:rPr>
              <a:t>, S. </a:t>
            </a:r>
            <a:r>
              <a:rPr b="0" i="0" lang="el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Debray, </a:t>
            </a:r>
            <a:r>
              <a:rPr lang="el" sz="1050" u="sng">
                <a:solidFill>
                  <a:schemeClr val="hlink"/>
                </a:solidFill>
                <a:hlinkClick r:id="rId7"/>
              </a:rPr>
              <a:t>“Partial Inlining”, 1999</a:t>
            </a:r>
            <a:endParaRPr b="0" i="0" sz="14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97"/>
          <p:cNvSpPr txBox="1"/>
          <p:nvPr/>
        </p:nvSpPr>
        <p:spPr>
          <a:xfrm>
            <a:off x="270425" y="4669525"/>
            <a:ext cx="36693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aseline="30000" lang="el" sz="1050">
                <a:solidFill>
                  <a:srgbClr val="F3F3F3"/>
                </a:solidFill>
              </a:rPr>
              <a:t>8</a:t>
            </a:r>
            <a:r>
              <a:rPr b="0" i="0" lang="el" sz="105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" sz="1050" u="sng">
                <a:solidFill>
                  <a:schemeClr val="hlink"/>
                </a:solidFill>
                <a:hlinkClick r:id="rId8"/>
              </a:rPr>
              <a:t>J. Lee, J. Kim, S. Moon and S. Kim, "Aggressive Function Splitting for Partial Inlining,"</a:t>
            </a:r>
            <a:endParaRPr b="0" i="0" sz="14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97"/>
          <p:cNvSpPr txBox="1"/>
          <p:nvPr/>
        </p:nvSpPr>
        <p:spPr>
          <a:xfrm>
            <a:off x="4616400" y="4464375"/>
            <a:ext cx="36693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aseline="30000" lang="el" sz="1050">
                <a:solidFill>
                  <a:srgbClr val="F3F3F3"/>
                </a:solidFill>
              </a:rPr>
              <a:t>9 </a:t>
            </a:r>
            <a:r>
              <a:rPr b="0" i="0" lang="el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Teresa Johnson</a:t>
            </a:r>
            <a:r>
              <a:rPr lang="el" sz="1050" u="sng">
                <a:solidFill>
                  <a:schemeClr val="hlink"/>
                </a:solidFill>
                <a:hlinkClick r:id="rId10"/>
              </a:rPr>
              <a:t>, </a:t>
            </a:r>
            <a:r>
              <a:rPr b="0" i="0" lang="el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“ThinLTO: Scalable and Incremental Link-Time Optimization”, CppCon 2017</a:t>
            </a:r>
            <a:endParaRPr b="0" i="0" sz="14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9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9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6D9EEB"/>
                </a:solidFill>
              </a:rPr>
              <a:t>Attributor - Capabilities</a:t>
            </a:r>
            <a:endParaRPr sz="3400">
              <a:solidFill>
                <a:srgbClr val="6D9EEB"/>
              </a:solidFill>
            </a:endParaRPr>
          </a:p>
        </p:txBody>
      </p:sp>
      <p:sp>
        <p:nvSpPr>
          <p:cNvPr id="815" name="Google Shape;815;p98"/>
          <p:cNvSpPr txBox="1"/>
          <p:nvPr>
            <p:ph idx="1" type="body"/>
          </p:nvPr>
        </p:nvSpPr>
        <p:spPr>
          <a:xfrm>
            <a:off x="311700" y="1332125"/>
            <a:ext cx="8520600" cy="3236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Deduction of 19 LLVM-IR attributes*</a:t>
            </a:r>
            <a:endParaRPr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Various “internal” properties:</a:t>
            </a:r>
            <a:endParaRPr/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fine-grained memory locations: internal &amp; external global, argument memory, …</a:t>
            </a:r>
            <a:endParaRPr/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potential set of constant values, constant value range, …</a:t>
            </a:r>
            <a:endParaRPr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Improved control and insight</a:t>
            </a:r>
            <a:endParaRPr/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time traces, dependence graph dumps, …</a:t>
            </a:r>
            <a:endParaRPr/>
          </a:p>
          <a:p>
            <a:pPr indent="-3175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l"/>
              <a:t>selective abstract attribute seeding, ...</a:t>
            </a:r>
            <a:endParaRPr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  <p:sp>
        <p:nvSpPr>
          <p:cNvPr id="816" name="Google Shape;816;p98"/>
          <p:cNvSpPr txBox="1"/>
          <p:nvPr/>
        </p:nvSpPr>
        <p:spPr>
          <a:xfrm>
            <a:off x="404400" y="4682225"/>
            <a:ext cx="8359800" cy="4248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900">
                <a:latin typeface="Calibri"/>
                <a:ea typeface="Calibri"/>
                <a:cs typeface="Calibri"/>
                <a:sym typeface="Calibri"/>
              </a:rPr>
              <a:t>*Deduced LLVM-IR attribtues:  </a:t>
            </a:r>
            <a:r>
              <a:rPr lang="el" sz="800">
                <a:latin typeface="Roboto Mono"/>
                <a:ea typeface="Roboto Mono"/>
                <a:cs typeface="Roboto Mono"/>
                <a:sym typeface="Roboto Mono"/>
              </a:rPr>
              <a:t>nounwind, nosync, norecurse, willreturn, noreturn, returned, nonnull, noalias, dereferenceable, align, nocapture, nofree, readnone, readonly, writeonly, inaccessiblememonly, argmemonly, inaccessiblemem_or_argmemonly, noundef</a:t>
            </a:r>
            <a:endParaRPr sz="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17" name="Google Shape;817;p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inlining vs internalization [luofan]</a:t>
            </a:r>
            <a:endParaRPr/>
          </a:p>
        </p:txBody>
      </p:sp>
      <p:sp>
        <p:nvSpPr>
          <p:cNvPr id="823" name="Google Shape;823;p99"/>
          <p:cNvSpPr txBox="1"/>
          <p:nvPr>
            <p:ph idx="1" type="body"/>
          </p:nvPr>
        </p:nvSpPr>
        <p:spPr>
          <a:xfrm>
            <a:off x="311700" y="1332125"/>
            <a:ext cx="8520600" cy="3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l"/>
              <a:t>slide 1:  What is internalization (short example), why *linkage*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slide 2: Inlining specializes a function *per call site*,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           internalization has *variable granularity*: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l"/>
              <a:t>deep wrapper as we have it is one specialization for the module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l"/>
              <a:t>show an example for one specialization per set of call sites, e.g.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void foo(bool b,  bool c) {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  if (b) { …} else { if (c) { …} else { /* huge */ } }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}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static void foo.false.true() { }</a:t>
            </a:r>
            <a:endParaRPr/>
          </a:p>
        </p:txBody>
      </p:sp>
      <p:sp>
        <p:nvSpPr>
          <p:cNvPr id="824" name="Google Shape;824;p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Function </a:t>
            </a:r>
            <a:r>
              <a:rPr lang="el"/>
              <a:t>internalization</a:t>
            </a:r>
            <a:endParaRPr/>
          </a:p>
        </p:txBody>
      </p:sp>
      <p:sp>
        <p:nvSpPr>
          <p:cNvPr id="830" name="Google Shape;830;p100"/>
          <p:cNvSpPr txBox="1"/>
          <p:nvPr>
            <p:ph idx="1" type="body"/>
          </p:nvPr>
        </p:nvSpPr>
        <p:spPr>
          <a:xfrm>
            <a:off x="311700" y="1152325"/>
            <a:ext cx="8520600" cy="7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l"/>
              <a:t>   Make copies of functions to allow IPO on non-exact functions.</a:t>
            </a:r>
            <a:endParaRPr/>
          </a:p>
        </p:txBody>
      </p:sp>
      <p:graphicFrame>
        <p:nvGraphicFramePr>
          <p:cNvPr id="831" name="Google Shape;831;p100"/>
          <p:cNvGraphicFramePr/>
          <p:nvPr/>
        </p:nvGraphicFramePr>
        <p:xfrm>
          <a:off x="599650" y="2137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{95FE0E09-87F0-4DFC-B1C3-777F49C09DEB}</a:tableStyleId>
              </a:tblPr>
              <a:tblGrid>
                <a:gridCol w="326035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define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linkonce_odr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i32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FFFFAA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@inner1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i32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D36363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%a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i32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D36363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%b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 {</a:t>
                      </a:r>
                      <a:b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entry:</a:t>
                      </a:r>
                      <a:b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D36363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%c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=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add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i32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D36363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%a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</a:t>
                      </a:r>
                      <a:r>
                        <a:rPr lang="el" sz="900">
                          <a:solidFill>
                            <a:srgbClr val="D36363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%b</a:t>
                      </a:r>
                      <a:b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ret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i32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D36363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%c</a:t>
                      </a:r>
                      <a:b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}</a:t>
                      </a:r>
                      <a:b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b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define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i32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FFFFAA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@outer1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i32</a:t>
                      </a:r>
                      <a:r>
                        <a:rPr lang="el" sz="900">
                          <a:solidFill>
                            <a:schemeClr val="dk1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D36363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%a</a:t>
                      </a:r>
                      <a:r>
                        <a:rPr lang="el" sz="900">
                          <a:solidFill>
                            <a:schemeClr val="dk1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i32</a:t>
                      </a:r>
                      <a:r>
                        <a:rPr lang="el" sz="900">
                          <a:solidFill>
                            <a:schemeClr val="dk1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D36363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%b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 {</a:t>
                      </a:r>
                      <a:b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entry:</a:t>
                      </a:r>
                      <a:b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D36363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%ret1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=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call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i32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FFFFAA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@inner1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i32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D36363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i32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D36363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</a:t>
                      </a:r>
                      <a:b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ret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i32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D36363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%ret1</a:t>
                      </a:r>
                      <a:b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}</a:t>
                      </a:r>
                      <a:endParaRPr sz="900">
                        <a:solidFill>
                          <a:srgbClr val="FFFFFF"/>
                        </a:solidFill>
                        <a:highlight>
                          <a:srgbClr val="333333"/>
                        </a:highlight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63500" marB="63500" marR="63500" marL="63500">
                    <a:solidFill>
                      <a:srgbClr val="333333"/>
                    </a:solidFill>
                  </a:tcPr>
                </a:tc>
              </a:tr>
            </a:tbl>
          </a:graphicData>
        </a:graphic>
      </p:graphicFrame>
      <p:sp>
        <p:nvSpPr>
          <p:cNvPr id="832" name="Google Shape;832;p100"/>
          <p:cNvSpPr/>
          <p:nvPr/>
        </p:nvSpPr>
        <p:spPr>
          <a:xfrm>
            <a:off x="3971125" y="3042725"/>
            <a:ext cx="405300" cy="14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33" name="Google Shape;833;p100"/>
          <p:cNvGraphicFramePr/>
          <p:nvPr/>
        </p:nvGraphicFramePr>
        <p:xfrm>
          <a:off x="4572000" y="21375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{95FE0E09-87F0-4DFC-B1C3-777F49C09DEB}</a:tableStyleId>
              </a:tblPr>
              <a:tblGrid>
                <a:gridCol w="373527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define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linkonce_odr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i32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FFFFAA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@inner1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i32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D36363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%a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i32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D36363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%b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 {</a:t>
                      </a:r>
                      <a:b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l" sz="900">
                          <a:solidFill>
                            <a:schemeClr val="dk1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entry:</a:t>
                      </a:r>
                      <a:br>
                        <a:rPr lang="el" sz="900">
                          <a:solidFill>
                            <a:schemeClr val="dk1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l" sz="900">
                          <a:solidFill>
                            <a:schemeClr val="dk1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D36363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%c</a:t>
                      </a:r>
                      <a:r>
                        <a:rPr lang="el" sz="900">
                          <a:solidFill>
                            <a:schemeClr val="dk1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=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add</a:t>
                      </a:r>
                      <a:r>
                        <a:rPr lang="el" sz="900">
                          <a:solidFill>
                            <a:schemeClr val="dk1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i32</a:t>
                      </a:r>
                      <a:r>
                        <a:rPr lang="el" sz="900">
                          <a:solidFill>
                            <a:schemeClr val="dk1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D36363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%a</a:t>
                      </a:r>
                      <a:r>
                        <a:rPr lang="el" sz="900">
                          <a:solidFill>
                            <a:schemeClr val="dk1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</a:t>
                      </a:r>
                      <a:r>
                        <a:rPr lang="el" sz="900">
                          <a:solidFill>
                            <a:srgbClr val="D36363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%b</a:t>
                      </a:r>
                      <a:br>
                        <a:rPr lang="el" sz="900">
                          <a:solidFill>
                            <a:schemeClr val="dk1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l" sz="900">
                          <a:solidFill>
                            <a:schemeClr val="dk1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ret</a:t>
                      </a:r>
                      <a:r>
                        <a:rPr lang="el" sz="900">
                          <a:solidFill>
                            <a:schemeClr val="dk1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i32</a:t>
                      </a:r>
                      <a:r>
                        <a:rPr lang="el" sz="900">
                          <a:solidFill>
                            <a:schemeClr val="dk1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D36363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%c</a:t>
                      </a:r>
                      <a:b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}</a:t>
                      </a:r>
                      <a:b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b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define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private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i32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FFFFAA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@inner1.internalized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i32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D36363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%a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i32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D36363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%b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 {</a:t>
                      </a:r>
                      <a:b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D36363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%c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=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add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i32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D36363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%a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</a:t>
                      </a:r>
                      <a:r>
                        <a:rPr lang="el" sz="900">
                          <a:solidFill>
                            <a:srgbClr val="D36363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%b</a:t>
                      </a:r>
                      <a:b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ret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i32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D36363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%c</a:t>
                      </a:r>
                      <a:b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}</a:t>
                      </a:r>
                      <a:b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b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define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i32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FFFFAA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@outer1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i32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D36363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%a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i32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D36363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%b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 {</a:t>
                      </a:r>
                      <a:b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D36363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%ret1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=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call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i32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FFFFAA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@inner1.internalized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i32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D36363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%a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i32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D36363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%b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</a:t>
                      </a:r>
                      <a:b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ret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FCC28C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i32</a:t>
                      </a: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</a:t>
                      </a:r>
                      <a:r>
                        <a:rPr lang="el" sz="900">
                          <a:solidFill>
                            <a:srgbClr val="D36363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%ret1</a:t>
                      </a:r>
                      <a:b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</a:br>
                      <a:r>
                        <a:rPr lang="el" sz="900">
                          <a:solidFill>
                            <a:srgbClr val="FFFFFF"/>
                          </a:solidFill>
                          <a:highlight>
                            <a:srgbClr val="333333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}</a:t>
                      </a:r>
                      <a:endParaRPr sz="900"/>
                    </a:p>
                  </a:txBody>
                  <a:tcPr marT="63500" marB="63500" marR="63500" marL="63500">
                    <a:solidFill>
                      <a:srgbClr val="333333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FCC28C"/>
                        </a:solidFill>
                        <a:highlight>
                          <a:srgbClr val="333333"/>
                        </a:highlight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63500" marB="63500" marR="63500" marL="63500">
                    <a:solidFill>
                      <a:srgbClr val="333333"/>
                    </a:solidFill>
                  </a:tcPr>
                </a:tc>
              </a:tr>
            </a:tbl>
          </a:graphicData>
        </a:graphic>
      </p:graphicFrame>
      <p:sp>
        <p:nvSpPr>
          <p:cNvPr id="834" name="Google Shape;834;p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01"/>
          <p:cNvSpPr txBox="1"/>
          <p:nvPr>
            <p:ph idx="1" type="body"/>
          </p:nvPr>
        </p:nvSpPr>
        <p:spPr>
          <a:xfrm>
            <a:off x="311700" y="1099950"/>
            <a:ext cx="3516900" cy="3412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__attribute__((linkonce_odr))</a:t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bool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  if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(c)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1;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2;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use(x, y);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caller1(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caller2(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400">
              <a:solidFill>
                <a:srgbClr val="728E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o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caller3(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40" name="Google Shape;840;p101"/>
          <p:cNvSpPr txBox="1"/>
          <p:nvPr>
            <p:ph type="title"/>
          </p:nvPr>
        </p:nvSpPr>
        <p:spPr>
          <a:xfrm>
            <a:off x="311700" y="445025"/>
            <a:ext cx="8702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" sz="3400">
                <a:solidFill>
                  <a:srgbClr val="0086F7"/>
                </a:solidFill>
              </a:rPr>
              <a:t>Function </a:t>
            </a:r>
            <a:r>
              <a:rPr lang="el" sz="3400">
                <a:solidFill>
                  <a:srgbClr val="0086F7"/>
                </a:solidFill>
              </a:rPr>
              <a:t>Specialization</a:t>
            </a:r>
            <a:endParaRPr sz="3400">
              <a:solidFill>
                <a:srgbClr val="0086F7"/>
              </a:solidFill>
            </a:endParaRPr>
          </a:p>
        </p:txBody>
      </p:sp>
      <p:sp>
        <p:nvSpPr>
          <p:cNvPr id="841" name="Google Shape;841;p101"/>
          <p:cNvSpPr txBox="1"/>
          <p:nvPr>
            <p:ph idx="1" type="body"/>
          </p:nvPr>
        </p:nvSpPr>
        <p:spPr>
          <a:xfrm>
            <a:off x="4487325" y="1071725"/>
            <a:ext cx="4374600" cy="331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__attribute__((</a:t>
            </a:r>
            <a:r>
              <a:rPr lang="el" sz="12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linkonce_odr</a:t>
            </a:r>
            <a:r>
              <a:rPr lang="el" sz="12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2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</a:t>
            </a:r>
            <a:r>
              <a:rPr lang="el" sz="12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x,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bool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c)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2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  if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(c)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1;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2;</a:t>
            </a:r>
            <a:endParaRPr sz="12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use(x, y);</a:t>
            </a:r>
            <a:endParaRPr sz="12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2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__attribute__((private))</a:t>
            </a:r>
            <a:endParaRPr sz="12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static </a:t>
            </a:r>
            <a:r>
              <a:rPr lang="el" sz="12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foo.internal(</a:t>
            </a:r>
            <a:r>
              <a:rPr lang="el" sz="12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x,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bool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c)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2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  if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(c)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1;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2;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2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use(x, y);</a:t>
            </a:r>
            <a:endParaRPr sz="12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2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caller1(</a:t>
            </a:r>
            <a:r>
              <a:rPr lang="el" sz="12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2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foo.internal(x,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2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2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caller2(</a:t>
            </a:r>
            <a:r>
              <a:rPr lang="el" sz="12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2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foo.internal(x,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2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728E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caller3(</a:t>
            </a:r>
            <a:r>
              <a:rPr lang="el" sz="12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2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foo.internal(x,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2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2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42" name="Google Shape;842;p10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02"/>
          <p:cNvSpPr txBox="1"/>
          <p:nvPr>
            <p:ph idx="1" type="body"/>
          </p:nvPr>
        </p:nvSpPr>
        <p:spPr>
          <a:xfrm>
            <a:off x="311700" y="1099950"/>
            <a:ext cx="3516900" cy="3412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__attribute__((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linkonce_odr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bool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  if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(c)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1;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2;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use(x, y);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caller1(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caller2(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400">
              <a:solidFill>
                <a:srgbClr val="728E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caller3(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48" name="Google Shape;848;p102"/>
          <p:cNvSpPr txBox="1"/>
          <p:nvPr>
            <p:ph type="title"/>
          </p:nvPr>
        </p:nvSpPr>
        <p:spPr>
          <a:xfrm>
            <a:off x="311700" y="445025"/>
            <a:ext cx="8702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" sz="3400">
                <a:solidFill>
                  <a:srgbClr val="0086F7"/>
                </a:solidFill>
              </a:rPr>
              <a:t>Function Specialization</a:t>
            </a:r>
            <a:endParaRPr sz="3400">
              <a:solidFill>
                <a:srgbClr val="0086F7"/>
              </a:solidFill>
            </a:endParaRPr>
          </a:p>
        </p:txBody>
      </p:sp>
      <p:sp>
        <p:nvSpPr>
          <p:cNvPr id="849" name="Google Shape;849;p102"/>
          <p:cNvSpPr txBox="1"/>
          <p:nvPr>
            <p:ph idx="1" type="body"/>
          </p:nvPr>
        </p:nvSpPr>
        <p:spPr>
          <a:xfrm>
            <a:off x="4487325" y="1071725"/>
            <a:ext cx="4374600" cy="331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__attribute__((</a:t>
            </a:r>
            <a:r>
              <a:rPr lang="el" sz="12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linkonce_odr</a:t>
            </a:r>
            <a:r>
              <a:rPr lang="el" sz="12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))</a:t>
            </a:r>
            <a:endParaRPr sz="12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</a:t>
            </a:r>
            <a:r>
              <a:rPr lang="el" sz="12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x,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bool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c)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2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  if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(c)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1;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2;</a:t>
            </a:r>
            <a:endParaRPr sz="12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use(x, y);</a:t>
            </a:r>
            <a:endParaRPr sz="12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2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__attribute__((private))</a:t>
            </a:r>
            <a:endParaRPr sz="12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static </a:t>
            </a:r>
            <a:r>
              <a:rPr lang="el" sz="12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foo.internal(</a:t>
            </a:r>
            <a:r>
              <a:rPr lang="el" sz="12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2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endParaRPr sz="12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use(x, 2);</a:t>
            </a:r>
            <a:endParaRPr sz="12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2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caller1(</a:t>
            </a:r>
            <a:r>
              <a:rPr lang="el" sz="12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2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foo.internal(x);</a:t>
            </a:r>
            <a:endParaRPr sz="12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2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caller2(</a:t>
            </a:r>
            <a:r>
              <a:rPr lang="el" sz="12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2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foo.internal(x);</a:t>
            </a:r>
            <a:endParaRPr sz="12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728E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caller3(</a:t>
            </a:r>
            <a:r>
              <a:rPr lang="el" sz="12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2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foo.internal(x);</a:t>
            </a:r>
            <a:endParaRPr sz="12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2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50" name="Google Shape;850;p1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03"/>
          <p:cNvSpPr txBox="1"/>
          <p:nvPr>
            <p:ph idx="1" type="body"/>
          </p:nvPr>
        </p:nvSpPr>
        <p:spPr>
          <a:xfrm>
            <a:off x="311700" y="1099950"/>
            <a:ext cx="3516900" cy="3412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bool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  if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(c)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1;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2;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use(x, y);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/* more stuff */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caller1(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caller2(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caller3(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400">
              <a:solidFill>
                <a:srgbClr val="728E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56" name="Google Shape;856;p103"/>
          <p:cNvSpPr txBox="1"/>
          <p:nvPr>
            <p:ph type="title"/>
          </p:nvPr>
        </p:nvSpPr>
        <p:spPr>
          <a:xfrm>
            <a:off x="311700" y="445025"/>
            <a:ext cx="8702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" sz="3400">
                <a:solidFill>
                  <a:srgbClr val="0086F7"/>
                </a:solidFill>
              </a:rPr>
              <a:t>Inlining - Drawbacks: Code Duplication</a:t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400">
              <a:solidFill>
                <a:srgbClr val="0086F7"/>
              </a:solidFill>
            </a:endParaRPr>
          </a:p>
        </p:txBody>
      </p:sp>
      <p:sp>
        <p:nvSpPr>
          <p:cNvPr id="857" name="Google Shape;857;p103"/>
          <p:cNvSpPr txBox="1"/>
          <p:nvPr>
            <p:ph idx="1" type="body"/>
          </p:nvPr>
        </p:nvSpPr>
        <p:spPr>
          <a:xfrm>
            <a:off x="4783675" y="1099950"/>
            <a:ext cx="3516900" cy="331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caller1(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use(x, 1);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/* more stuff */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caller2(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use(x, 2);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/* more stuff */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caller2(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use(x, 2);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/* more stuff */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58" name="Google Shape;858;p103"/>
          <p:cNvSpPr/>
          <p:nvPr/>
        </p:nvSpPr>
        <p:spPr>
          <a:xfrm rot="5400000">
            <a:off x="3016800" y="1151575"/>
            <a:ext cx="154200" cy="146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103"/>
          <p:cNvSpPr/>
          <p:nvPr/>
        </p:nvSpPr>
        <p:spPr>
          <a:xfrm rot="5400000">
            <a:off x="3735675" y="2936250"/>
            <a:ext cx="1062600" cy="1114800"/>
          </a:xfrm>
          <a:prstGeom prst="bentUpArrow">
            <a:avLst>
              <a:gd fmla="val 14459" name="adj1"/>
              <a:gd fmla="val 11630" name="adj2"/>
              <a:gd fmla="val 25000" name="adj3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103"/>
          <p:cNvSpPr/>
          <p:nvPr/>
        </p:nvSpPr>
        <p:spPr>
          <a:xfrm rot="5400000">
            <a:off x="3646425" y="1872325"/>
            <a:ext cx="1241100" cy="1114800"/>
          </a:xfrm>
          <a:prstGeom prst="bentUpArrow">
            <a:avLst>
              <a:gd fmla="val 13829" name="adj1"/>
              <a:gd fmla="val 11630" name="adj2"/>
              <a:gd fmla="val 25000" name="adj3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103"/>
          <p:cNvSpPr/>
          <p:nvPr/>
        </p:nvSpPr>
        <p:spPr>
          <a:xfrm rot="5400000">
            <a:off x="3735675" y="3810900"/>
            <a:ext cx="1062600" cy="1114800"/>
          </a:xfrm>
          <a:prstGeom prst="bentUpArrow">
            <a:avLst>
              <a:gd fmla="val 14459" name="adj1"/>
              <a:gd fmla="val 11630" name="adj2"/>
              <a:gd fmla="val 25000" name="adj3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idx="1" type="body"/>
          </p:nvPr>
        </p:nvSpPr>
        <p:spPr>
          <a:xfrm>
            <a:off x="311700" y="1099950"/>
            <a:ext cx="3516900" cy="3412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bool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(c)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1;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2;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use(x, y);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/* more stuff */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caller1(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caller2(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400">
              <a:solidFill>
                <a:srgbClr val="728E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1" name="Google Shape;181;p32"/>
          <p:cNvSpPr txBox="1"/>
          <p:nvPr>
            <p:ph type="title"/>
          </p:nvPr>
        </p:nvSpPr>
        <p:spPr>
          <a:xfrm>
            <a:off x="311700" y="292625"/>
            <a:ext cx="8702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" sz="3400">
                <a:solidFill>
                  <a:srgbClr val="0086F7"/>
                </a:solidFill>
              </a:rPr>
              <a:t>Inlining - Drawbacks: Code Duplication</a:t>
            </a:r>
            <a:endParaRPr sz="3400">
              <a:solidFill>
                <a:srgbClr val="0086F7"/>
              </a:solidFill>
            </a:endParaRPr>
          </a:p>
        </p:txBody>
      </p:sp>
      <p:sp>
        <p:nvSpPr>
          <p:cNvPr id="182" name="Google Shape;182;p32"/>
          <p:cNvSpPr txBox="1"/>
          <p:nvPr>
            <p:ph idx="1" type="body"/>
          </p:nvPr>
        </p:nvSpPr>
        <p:spPr>
          <a:xfrm>
            <a:off x="4783675" y="1099950"/>
            <a:ext cx="3516900" cy="331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caller1(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use(x, 1);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/* more stuff */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caller2(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use(x, 2);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/* more stuff */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400">
              <a:solidFill>
                <a:srgbClr val="728E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3" name="Google Shape;183;p32"/>
          <p:cNvSpPr/>
          <p:nvPr/>
        </p:nvSpPr>
        <p:spPr>
          <a:xfrm rot="5400000">
            <a:off x="3735675" y="2936250"/>
            <a:ext cx="1062600" cy="1114800"/>
          </a:xfrm>
          <a:prstGeom prst="bentUpArrow">
            <a:avLst>
              <a:gd fmla="val 14459" name="adj1"/>
              <a:gd fmla="val 11630" name="adj2"/>
              <a:gd fmla="val 25000" name="adj3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2"/>
          <p:cNvSpPr/>
          <p:nvPr/>
        </p:nvSpPr>
        <p:spPr>
          <a:xfrm rot="5400000">
            <a:off x="3646425" y="1872325"/>
            <a:ext cx="1241100" cy="1114800"/>
          </a:xfrm>
          <a:prstGeom prst="bentUpArrow">
            <a:avLst>
              <a:gd fmla="val 13829" name="adj1"/>
              <a:gd fmla="val 11630" name="adj2"/>
              <a:gd fmla="val 25000" name="adj3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2"/>
          <p:cNvSpPr/>
          <p:nvPr/>
        </p:nvSpPr>
        <p:spPr>
          <a:xfrm rot="5400000">
            <a:off x="3016800" y="1151575"/>
            <a:ext cx="154200" cy="146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04"/>
          <p:cNvSpPr txBox="1"/>
          <p:nvPr>
            <p:ph idx="1" type="body"/>
          </p:nvPr>
        </p:nvSpPr>
        <p:spPr>
          <a:xfrm>
            <a:off x="311700" y="1099950"/>
            <a:ext cx="3516900" cy="3412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bool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  if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(c)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1;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2;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use(x, y);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/* more stuff */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caller1(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caller2(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caller3(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400">
              <a:solidFill>
                <a:srgbClr val="728E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68" name="Google Shape;868;p104"/>
          <p:cNvSpPr txBox="1"/>
          <p:nvPr>
            <p:ph type="title"/>
          </p:nvPr>
        </p:nvSpPr>
        <p:spPr>
          <a:xfrm>
            <a:off x="311700" y="445025"/>
            <a:ext cx="8702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" sz="3400">
                <a:solidFill>
                  <a:srgbClr val="0086F7"/>
                </a:solidFill>
              </a:rPr>
              <a:t>Function Specalization</a:t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400">
              <a:solidFill>
                <a:srgbClr val="0086F7"/>
              </a:solidFill>
            </a:endParaRPr>
          </a:p>
        </p:txBody>
      </p:sp>
      <p:sp>
        <p:nvSpPr>
          <p:cNvPr id="869" name="Google Shape;869;p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05"/>
          <p:cNvSpPr txBox="1"/>
          <p:nvPr>
            <p:ph idx="1" type="body"/>
          </p:nvPr>
        </p:nvSpPr>
        <p:spPr>
          <a:xfrm>
            <a:off x="311700" y="1099950"/>
            <a:ext cx="3516900" cy="3412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bool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  if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(c)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1;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2;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use(x, y);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/* more stuff */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caller1(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caller2(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caller3(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400">
              <a:solidFill>
                <a:srgbClr val="728E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75" name="Google Shape;875;p105"/>
          <p:cNvSpPr txBox="1"/>
          <p:nvPr>
            <p:ph type="title"/>
          </p:nvPr>
        </p:nvSpPr>
        <p:spPr>
          <a:xfrm>
            <a:off x="311700" y="445025"/>
            <a:ext cx="8702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" sz="3400">
                <a:solidFill>
                  <a:srgbClr val="0086F7"/>
                </a:solidFill>
              </a:rPr>
              <a:t>Function Specalization</a:t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400">
              <a:solidFill>
                <a:srgbClr val="0086F7"/>
              </a:solidFill>
            </a:endParaRPr>
          </a:p>
        </p:txBody>
      </p:sp>
      <p:sp>
        <p:nvSpPr>
          <p:cNvPr id="876" name="Google Shape;876;p105"/>
          <p:cNvSpPr txBox="1"/>
          <p:nvPr>
            <p:ph idx="1" type="body"/>
          </p:nvPr>
        </p:nvSpPr>
        <p:spPr>
          <a:xfrm>
            <a:off x="4783675" y="1099950"/>
            <a:ext cx="4074000" cy="331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foo.2true(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use(x, 1);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/* more stuff */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foo.2false(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use(x, 2);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/* more stuff */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77" name="Google Shape;877;p10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06"/>
          <p:cNvSpPr txBox="1"/>
          <p:nvPr>
            <p:ph idx="1" type="body"/>
          </p:nvPr>
        </p:nvSpPr>
        <p:spPr>
          <a:xfrm>
            <a:off x="311700" y="1099950"/>
            <a:ext cx="3516900" cy="3412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bool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  if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(c)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1;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2;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use(x, y);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/* more stuff */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caller1(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caller2(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caller3(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400">
              <a:solidFill>
                <a:srgbClr val="728E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83" name="Google Shape;883;p106"/>
          <p:cNvSpPr txBox="1"/>
          <p:nvPr>
            <p:ph type="title"/>
          </p:nvPr>
        </p:nvSpPr>
        <p:spPr>
          <a:xfrm>
            <a:off x="311700" y="445025"/>
            <a:ext cx="8702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" sz="3400">
                <a:solidFill>
                  <a:srgbClr val="0086F7"/>
                </a:solidFill>
              </a:rPr>
              <a:t>Function Specalization</a:t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400">
              <a:solidFill>
                <a:srgbClr val="0086F7"/>
              </a:solidFill>
            </a:endParaRPr>
          </a:p>
        </p:txBody>
      </p:sp>
      <p:sp>
        <p:nvSpPr>
          <p:cNvPr id="884" name="Google Shape;884;p106"/>
          <p:cNvSpPr txBox="1"/>
          <p:nvPr>
            <p:ph idx="1" type="body"/>
          </p:nvPr>
        </p:nvSpPr>
        <p:spPr>
          <a:xfrm>
            <a:off x="4783675" y="1099950"/>
            <a:ext cx="4074000" cy="331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foo.2true(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use(x, 1);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/* more stuff */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foo.2false(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use(x, 2);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/* more stuff */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caller1(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foo.2true(x);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caller2(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foo.2false(x);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caller2(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foo.2false(x);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85" name="Google Shape;885;p10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0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6D9EEB"/>
                </a:solidFill>
              </a:rPr>
              <a:t>Attributor - Selective Investment</a:t>
            </a:r>
            <a:endParaRPr sz="3400">
              <a:solidFill>
                <a:srgbClr val="6D9EE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107"/>
          <p:cNvSpPr txBox="1"/>
          <p:nvPr>
            <p:ph idx="1" type="body"/>
          </p:nvPr>
        </p:nvSpPr>
        <p:spPr>
          <a:xfrm>
            <a:off x="311700" y="1332125"/>
            <a:ext cx="8520600" cy="3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800"/>
              </a:spcAft>
              <a:buNone/>
            </a:pPr>
            <a:r>
              <a:rPr lang="el"/>
              <a:t>Focus on </a:t>
            </a:r>
            <a:r>
              <a:rPr lang="el">
                <a:solidFill>
                  <a:srgbClr val="F3F3F3"/>
                </a:solidFill>
                <a:highlight>
                  <a:srgbClr val="990000"/>
                </a:highlight>
              </a:rPr>
              <a:t>hot</a:t>
            </a:r>
            <a:r>
              <a:rPr lang="el"/>
              <a:t> code; look at </a:t>
            </a:r>
            <a:r>
              <a:rPr lang="el">
                <a:highlight>
                  <a:srgbClr val="1C4587"/>
                </a:highlight>
              </a:rPr>
              <a:t>cold</a:t>
            </a:r>
            <a:r>
              <a:rPr lang="el"/>
              <a:t> code only as a consequence</a:t>
            </a:r>
            <a:endParaRPr/>
          </a:p>
        </p:txBody>
      </p:sp>
      <p:sp>
        <p:nvSpPr>
          <p:cNvPr id="892" name="Google Shape;892;p107"/>
          <p:cNvSpPr txBox="1"/>
          <p:nvPr/>
        </p:nvSpPr>
        <p:spPr>
          <a:xfrm>
            <a:off x="311700" y="2096250"/>
            <a:ext cx="4075200" cy="27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●"/>
            </a:pPr>
            <a:r>
              <a:rPr lang="el">
                <a:solidFill>
                  <a:srgbClr val="6FA8DC"/>
                </a:solidFill>
                <a:latin typeface="Ubuntu Mono"/>
                <a:ea typeface="Ubuntu Mono"/>
                <a:cs typeface="Ubuntu Mono"/>
                <a:sym typeface="Ubuntu Mono"/>
              </a:rPr>
              <a:t>sink()</a:t>
            </a:r>
            <a:r>
              <a:rPr lang="el">
                <a:solidFill>
                  <a:srgbClr val="EFEFEF"/>
                </a:solidFill>
              </a:rPr>
              <a:t> call-site post-dominates </a:t>
            </a:r>
            <a:r>
              <a:rPr lang="el">
                <a:solidFill>
                  <a:srgbClr val="6FA8DC"/>
                </a:solidFill>
                <a:latin typeface="Ubuntu Mono"/>
                <a:ea typeface="Ubuntu Mono"/>
                <a:cs typeface="Ubuntu Mono"/>
                <a:sym typeface="Ubuntu Mono"/>
              </a:rPr>
              <a:t>bar()</a:t>
            </a:r>
            <a:r>
              <a:rPr lang="el">
                <a:solidFill>
                  <a:srgbClr val="EFEFEF"/>
                </a:solidFill>
              </a:rPr>
              <a:t> dominates </a:t>
            </a:r>
            <a:r>
              <a:rPr lang="el">
                <a:solidFill>
                  <a:srgbClr val="6FA8DC"/>
                </a:solidFill>
                <a:latin typeface="Ubuntu Mono"/>
                <a:ea typeface="Ubuntu Mono"/>
                <a:cs typeface="Ubuntu Mono"/>
                <a:sym typeface="Ubuntu Mono"/>
              </a:rPr>
              <a:t>foo()</a:t>
            </a:r>
            <a:r>
              <a:rPr lang="el">
                <a:solidFill>
                  <a:srgbClr val="6FA8DC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lang="el">
                <a:solidFill>
                  <a:srgbClr val="EFEFEF"/>
                </a:solidFill>
              </a:rPr>
              <a:t>call-sites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893" name="Google Shape;893;p107"/>
          <p:cNvSpPr txBox="1"/>
          <p:nvPr/>
        </p:nvSpPr>
        <p:spPr>
          <a:xfrm>
            <a:off x="5659375" y="2051825"/>
            <a:ext cx="3269700" cy="26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static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foo()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static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l" sz="1000">
                <a:solidFill>
                  <a:srgbClr val="F92672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bar()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static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baz(</a:t>
            </a: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92672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extern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__attribute__((cold))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sink();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A6E22E"/>
                </a:solidFill>
                <a:latin typeface="Consolas"/>
                <a:ea typeface="Consolas"/>
                <a:cs typeface="Consolas"/>
                <a:sym typeface="Consolas"/>
              </a:rPr>
              <a:t>hotcold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cond)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92672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92672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...;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(cond)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92672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bar();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sink();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foo();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baz(p);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CDCD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94" name="Google Shape;894;p10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0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6D9EEB"/>
                </a:solidFill>
              </a:rPr>
              <a:t>Attributor - Selective Investment</a:t>
            </a:r>
            <a:endParaRPr sz="3400">
              <a:solidFill>
                <a:srgbClr val="6D9EE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108"/>
          <p:cNvSpPr txBox="1"/>
          <p:nvPr>
            <p:ph idx="1" type="body"/>
          </p:nvPr>
        </p:nvSpPr>
        <p:spPr>
          <a:xfrm>
            <a:off x="311700" y="1332125"/>
            <a:ext cx="8520600" cy="3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800"/>
              </a:spcAft>
              <a:buNone/>
            </a:pPr>
            <a:r>
              <a:rPr lang="el"/>
              <a:t>Focus on </a:t>
            </a:r>
            <a:r>
              <a:rPr lang="el">
                <a:solidFill>
                  <a:srgbClr val="F3F3F3"/>
                </a:solidFill>
                <a:highlight>
                  <a:srgbClr val="990000"/>
                </a:highlight>
              </a:rPr>
              <a:t>hot</a:t>
            </a:r>
            <a:r>
              <a:rPr lang="el"/>
              <a:t> code; look at </a:t>
            </a:r>
            <a:r>
              <a:rPr lang="el">
                <a:highlight>
                  <a:srgbClr val="1C4587"/>
                </a:highlight>
              </a:rPr>
              <a:t>cold</a:t>
            </a:r>
            <a:r>
              <a:rPr lang="el"/>
              <a:t> code only as a consequence</a:t>
            </a:r>
            <a:endParaRPr/>
          </a:p>
        </p:txBody>
      </p:sp>
      <p:sp>
        <p:nvSpPr>
          <p:cNvPr id="901" name="Google Shape;901;p108"/>
          <p:cNvSpPr txBox="1"/>
          <p:nvPr/>
        </p:nvSpPr>
        <p:spPr>
          <a:xfrm>
            <a:off x="311700" y="2096250"/>
            <a:ext cx="4075200" cy="27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●"/>
            </a:pPr>
            <a:r>
              <a:rPr lang="el">
                <a:solidFill>
                  <a:srgbClr val="6FA8DC"/>
                </a:solidFill>
                <a:latin typeface="Ubuntu Mono"/>
                <a:ea typeface="Ubuntu Mono"/>
                <a:cs typeface="Ubuntu Mono"/>
                <a:sym typeface="Ubuntu Mono"/>
              </a:rPr>
              <a:t>sink()</a:t>
            </a:r>
            <a:r>
              <a:rPr lang="el">
                <a:solidFill>
                  <a:srgbClr val="EFEFEF"/>
                </a:solidFill>
              </a:rPr>
              <a:t> call-site post-dominates </a:t>
            </a:r>
            <a:r>
              <a:rPr lang="el">
                <a:solidFill>
                  <a:srgbClr val="6FA8DC"/>
                </a:solidFill>
                <a:latin typeface="Ubuntu Mono"/>
                <a:ea typeface="Ubuntu Mono"/>
                <a:cs typeface="Ubuntu Mono"/>
                <a:sym typeface="Ubuntu Mono"/>
              </a:rPr>
              <a:t>bar()</a:t>
            </a:r>
            <a:r>
              <a:rPr lang="el">
                <a:solidFill>
                  <a:srgbClr val="EFEFEF"/>
                </a:solidFill>
              </a:rPr>
              <a:t> dominates </a:t>
            </a:r>
            <a:r>
              <a:rPr lang="el">
                <a:solidFill>
                  <a:srgbClr val="6FA8DC"/>
                </a:solidFill>
                <a:latin typeface="Ubuntu Mono"/>
                <a:ea typeface="Ubuntu Mono"/>
                <a:cs typeface="Ubuntu Mono"/>
                <a:sym typeface="Ubuntu Mono"/>
              </a:rPr>
              <a:t>foo()</a:t>
            </a:r>
            <a:r>
              <a:rPr lang="el">
                <a:solidFill>
                  <a:srgbClr val="6FA8DC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lang="el">
                <a:solidFill>
                  <a:srgbClr val="EFEFEF"/>
                </a:solidFill>
              </a:rPr>
              <a:t>call-sites</a:t>
            </a:r>
            <a:endParaRPr>
              <a:solidFill>
                <a:srgbClr val="EFEFE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Ubuntu Mono"/>
              <a:buChar char="●"/>
            </a:pPr>
            <a:r>
              <a:rPr lang="el">
                <a:solidFill>
                  <a:srgbClr val="EFEFEF"/>
                </a:solidFill>
              </a:rPr>
              <a:t>Consequently</a:t>
            </a:r>
            <a:r>
              <a:rPr lang="el">
                <a:solidFill>
                  <a:srgbClr val="EFEFEF"/>
                </a:solidFill>
                <a:latin typeface="Ubuntu Mono"/>
                <a:ea typeface="Ubuntu Mono"/>
                <a:cs typeface="Ubuntu Mono"/>
                <a:sym typeface="Ubuntu Mono"/>
              </a:rPr>
              <a:t>, </a:t>
            </a:r>
            <a:r>
              <a:rPr lang="el">
                <a:solidFill>
                  <a:srgbClr val="6FA8DC"/>
                </a:solidFill>
                <a:latin typeface="Ubuntu Mono"/>
                <a:ea typeface="Ubuntu Mono"/>
                <a:cs typeface="Ubuntu Mono"/>
                <a:sym typeface="Ubuntu Mono"/>
              </a:rPr>
              <a:t>foo() </a:t>
            </a:r>
            <a:r>
              <a:rPr lang="el">
                <a:solidFill>
                  <a:srgbClr val="EFEFEF"/>
                </a:solidFill>
              </a:rPr>
              <a:t>and </a:t>
            </a:r>
            <a:r>
              <a:rPr lang="el">
                <a:solidFill>
                  <a:srgbClr val="6FA8DC"/>
                </a:solidFill>
                <a:latin typeface="Ubuntu Mono"/>
                <a:ea typeface="Ubuntu Mono"/>
                <a:cs typeface="Ubuntu Mono"/>
                <a:sym typeface="Ubuntu Mono"/>
              </a:rPr>
              <a:t>bar() </a:t>
            </a:r>
            <a:r>
              <a:rPr lang="el">
                <a:solidFill>
                  <a:srgbClr val="EFEFEF"/>
                </a:solidFill>
              </a:rPr>
              <a:t>are </a:t>
            </a:r>
            <a:r>
              <a:rPr lang="el">
                <a:solidFill>
                  <a:srgbClr val="EFEFEF"/>
                </a:solidFill>
                <a:highlight>
                  <a:srgbClr val="1C4587"/>
                </a:highlight>
                <a:latin typeface="Trebuchet MS"/>
                <a:ea typeface="Trebuchet MS"/>
                <a:cs typeface="Trebuchet MS"/>
                <a:sym typeface="Trebuchet MS"/>
              </a:rPr>
              <a:t>cold</a:t>
            </a:r>
            <a:r>
              <a:rPr lang="el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!</a:t>
            </a:r>
            <a:r>
              <a:rPr lang="el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 Don’t seed them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902" name="Google Shape;902;p108"/>
          <p:cNvSpPr txBox="1"/>
          <p:nvPr/>
        </p:nvSpPr>
        <p:spPr>
          <a:xfrm>
            <a:off x="5659375" y="2051825"/>
            <a:ext cx="3269700" cy="26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static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foo()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static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l" sz="1000">
                <a:solidFill>
                  <a:srgbClr val="F92672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bar()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static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baz(</a:t>
            </a: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92672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extern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__attribute__((cold))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sink();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A6E22E"/>
                </a:solidFill>
                <a:latin typeface="Consolas"/>
                <a:ea typeface="Consolas"/>
                <a:cs typeface="Consolas"/>
                <a:sym typeface="Consolas"/>
              </a:rPr>
              <a:t>hotcold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cond)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92672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92672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...;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(cond)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92672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bar();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sink();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foo();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baz(p);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CDCD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03" name="Google Shape;903;p10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0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3400">
                <a:solidFill>
                  <a:srgbClr val="6D9EEB"/>
                </a:solidFill>
              </a:rPr>
              <a:t>Attributor - Selective Investment</a:t>
            </a:r>
            <a:endParaRPr sz="3400">
              <a:solidFill>
                <a:srgbClr val="6D9EE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109"/>
          <p:cNvSpPr txBox="1"/>
          <p:nvPr>
            <p:ph idx="1" type="body"/>
          </p:nvPr>
        </p:nvSpPr>
        <p:spPr>
          <a:xfrm>
            <a:off x="311700" y="1332125"/>
            <a:ext cx="8520600" cy="32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800"/>
              </a:spcAft>
              <a:buNone/>
            </a:pPr>
            <a:r>
              <a:rPr lang="el"/>
              <a:t>Focus on </a:t>
            </a:r>
            <a:r>
              <a:rPr lang="el">
                <a:solidFill>
                  <a:srgbClr val="F3F3F3"/>
                </a:solidFill>
                <a:highlight>
                  <a:srgbClr val="990000"/>
                </a:highlight>
              </a:rPr>
              <a:t>hot</a:t>
            </a:r>
            <a:r>
              <a:rPr lang="el"/>
              <a:t> code; look at </a:t>
            </a:r>
            <a:r>
              <a:rPr lang="el">
                <a:highlight>
                  <a:srgbClr val="1C4587"/>
                </a:highlight>
              </a:rPr>
              <a:t>cold</a:t>
            </a:r>
            <a:r>
              <a:rPr lang="el"/>
              <a:t> code only as a consequence</a:t>
            </a:r>
            <a:endParaRPr/>
          </a:p>
        </p:txBody>
      </p:sp>
      <p:sp>
        <p:nvSpPr>
          <p:cNvPr id="910" name="Google Shape;910;p109"/>
          <p:cNvSpPr txBox="1"/>
          <p:nvPr/>
        </p:nvSpPr>
        <p:spPr>
          <a:xfrm>
            <a:off x="311700" y="2096250"/>
            <a:ext cx="4075200" cy="27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●"/>
            </a:pPr>
            <a:r>
              <a:rPr lang="el">
                <a:solidFill>
                  <a:srgbClr val="6FA8DC"/>
                </a:solidFill>
                <a:latin typeface="Ubuntu Mono"/>
                <a:ea typeface="Ubuntu Mono"/>
                <a:cs typeface="Ubuntu Mono"/>
                <a:sym typeface="Ubuntu Mono"/>
              </a:rPr>
              <a:t>sink()</a:t>
            </a:r>
            <a:r>
              <a:rPr lang="el">
                <a:solidFill>
                  <a:srgbClr val="EFEFEF"/>
                </a:solidFill>
              </a:rPr>
              <a:t> call-site post-dominates </a:t>
            </a:r>
            <a:r>
              <a:rPr lang="el">
                <a:solidFill>
                  <a:srgbClr val="6FA8DC"/>
                </a:solidFill>
                <a:latin typeface="Ubuntu Mono"/>
                <a:ea typeface="Ubuntu Mono"/>
                <a:cs typeface="Ubuntu Mono"/>
                <a:sym typeface="Ubuntu Mono"/>
              </a:rPr>
              <a:t>bar()</a:t>
            </a:r>
            <a:r>
              <a:rPr lang="el">
                <a:solidFill>
                  <a:srgbClr val="EFEFEF"/>
                </a:solidFill>
              </a:rPr>
              <a:t> dominates </a:t>
            </a:r>
            <a:r>
              <a:rPr lang="el">
                <a:solidFill>
                  <a:srgbClr val="6FA8DC"/>
                </a:solidFill>
                <a:latin typeface="Ubuntu Mono"/>
                <a:ea typeface="Ubuntu Mono"/>
                <a:cs typeface="Ubuntu Mono"/>
                <a:sym typeface="Ubuntu Mono"/>
              </a:rPr>
              <a:t>foo()</a:t>
            </a:r>
            <a:r>
              <a:rPr lang="el">
                <a:solidFill>
                  <a:srgbClr val="6FA8DC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lang="el">
                <a:solidFill>
                  <a:srgbClr val="EFEFEF"/>
                </a:solidFill>
              </a:rPr>
              <a:t>call-sites</a:t>
            </a:r>
            <a:endParaRPr>
              <a:solidFill>
                <a:srgbClr val="EFEFE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Ubuntu Mono"/>
              <a:buChar char="●"/>
            </a:pPr>
            <a:r>
              <a:rPr lang="el">
                <a:solidFill>
                  <a:srgbClr val="EFEFEF"/>
                </a:solidFill>
              </a:rPr>
              <a:t>Consequently</a:t>
            </a:r>
            <a:r>
              <a:rPr lang="el">
                <a:solidFill>
                  <a:srgbClr val="EFEFEF"/>
                </a:solidFill>
                <a:latin typeface="Ubuntu Mono"/>
                <a:ea typeface="Ubuntu Mono"/>
                <a:cs typeface="Ubuntu Mono"/>
                <a:sym typeface="Ubuntu Mono"/>
              </a:rPr>
              <a:t>, </a:t>
            </a:r>
            <a:r>
              <a:rPr lang="el">
                <a:solidFill>
                  <a:srgbClr val="6FA8DC"/>
                </a:solidFill>
                <a:latin typeface="Ubuntu Mono"/>
                <a:ea typeface="Ubuntu Mono"/>
                <a:cs typeface="Ubuntu Mono"/>
                <a:sym typeface="Ubuntu Mono"/>
              </a:rPr>
              <a:t>foo() </a:t>
            </a:r>
            <a:r>
              <a:rPr lang="el">
                <a:solidFill>
                  <a:srgbClr val="EFEFEF"/>
                </a:solidFill>
              </a:rPr>
              <a:t>and </a:t>
            </a:r>
            <a:r>
              <a:rPr lang="el">
                <a:solidFill>
                  <a:srgbClr val="6FA8DC"/>
                </a:solidFill>
                <a:latin typeface="Ubuntu Mono"/>
                <a:ea typeface="Ubuntu Mono"/>
                <a:cs typeface="Ubuntu Mono"/>
                <a:sym typeface="Ubuntu Mono"/>
              </a:rPr>
              <a:t>bar() </a:t>
            </a:r>
            <a:r>
              <a:rPr lang="el">
                <a:solidFill>
                  <a:srgbClr val="EFEFEF"/>
                </a:solidFill>
              </a:rPr>
              <a:t>are </a:t>
            </a:r>
            <a:r>
              <a:rPr lang="el">
                <a:solidFill>
                  <a:srgbClr val="EFEFEF"/>
                </a:solidFill>
                <a:highlight>
                  <a:srgbClr val="1C4587"/>
                </a:highlight>
                <a:latin typeface="Trebuchet MS"/>
                <a:ea typeface="Trebuchet MS"/>
                <a:cs typeface="Trebuchet MS"/>
                <a:sym typeface="Trebuchet MS"/>
              </a:rPr>
              <a:t>cold</a:t>
            </a:r>
            <a:r>
              <a:rPr lang="el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!</a:t>
            </a:r>
            <a:r>
              <a:rPr lang="el">
                <a:solidFill>
                  <a:srgbClr val="EFEFEF"/>
                </a:solidFill>
                <a:latin typeface="Trebuchet MS"/>
                <a:ea typeface="Trebuchet MS"/>
                <a:cs typeface="Trebuchet MS"/>
                <a:sym typeface="Trebuchet MS"/>
              </a:rPr>
              <a:t> Don’t seed them</a:t>
            </a:r>
            <a:endParaRPr>
              <a:solidFill>
                <a:srgbClr val="EFEFE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Ubuntu Mono"/>
              <a:buChar char="●"/>
            </a:pPr>
            <a:r>
              <a:rPr lang="el">
                <a:solidFill>
                  <a:srgbClr val="6FA8DC"/>
                </a:solidFill>
                <a:latin typeface="Ubuntu Mono"/>
                <a:ea typeface="Ubuntu Mono"/>
                <a:cs typeface="Ubuntu Mono"/>
                <a:sym typeface="Ubuntu Mono"/>
              </a:rPr>
              <a:t>hotcold() </a:t>
            </a:r>
            <a:r>
              <a:rPr lang="el">
                <a:solidFill>
                  <a:srgbClr val="EFEFEF"/>
                </a:solidFill>
              </a:rPr>
              <a:t>is only </a:t>
            </a:r>
            <a:r>
              <a:rPr i="1" lang="el">
                <a:solidFill>
                  <a:srgbClr val="EFEFEF"/>
                </a:solidFill>
              </a:rPr>
              <a:t>partly </a:t>
            </a:r>
            <a:r>
              <a:rPr lang="el">
                <a:solidFill>
                  <a:srgbClr val="EFEFEF"/>
                </a:solidFill>
              </a:rPr>
              <a:t>cold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911" name="Google Shape;911;p109"/>
          <p:cNvSpPr txBox="1"/>
          <p:nvPr/>
        </p:nvSpPr>
        <p:spPr>
          <a:xfrm>
            <a:off x="5659375" y="2051825"/>
            <a:ext cx="3269700" cy="26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static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foo()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static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l" sz="1000">
                <a:solidFill>
                  <a:srgbClr val="F92672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bar()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static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baz(</a:t>
            </a: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92672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extern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__attribute__((cold))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sink();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A6E22E"/>
                </a:solidFill>
                <a:latin typeface="Consolas"/>
                <a:ea typeface="Consolas"/>
                <a:cs typeface="Consolas"/>
                <a:sym typeface="Consolas"/>
              </a:rPr>
              <a:t>hotcold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cond)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92672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92672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...;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l" sz="100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(cond)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92672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bar();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sink();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foo();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baz(p);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6350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solidFill>
                  <a:srgbClr val="F8F8F2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CDCD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12" name="Google Shape;912;p10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/>
          <p:nvPr>
            <p:ph idx="1" type="body"/>
          </p:nvPr>
        </p:nvSpPr>
        <p:spPr>
          <a:xfrm>
            <a:off x="311700" y="1099950"/>
            <a:ext cx="3516900" cy="3412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static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bool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  if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(c)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1;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else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y = 2;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use(x, y);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/* more stuff */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caller1(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caller2(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caller3(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foo(x,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808BED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400">
              <a:solidFill>
                <a:srgbClr val="728E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2" name="Google Shape;192;p33"/>
          <p:cNvSpPr txBox="1"/>
          <p:nvPr>
            <p:ph type="title"/>
          </p:nvPr>
        </p:nvSpPr>
        <p:spPr>
          <a:xfrm>
            <a:off x="311700" y="292625"/>
            <a:ext cx="87024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l" sz="3400">
                <a:solidFill>
                  <a:srgbClr val="0086F7"/>
                </a:solidFill>
              </a:rPr>
              <a:t>Inlining - Drawbacks: Code Duplication</a:t>
            </a:r>
            <a:endParaRPr sz="3400">
              <a:solidFill>
                <a:srgbClr val="0086F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400">
              <a:solidFill>
                <a:srgbClr val="0086F7"/>
              </a:solidFill>
            </a:endParaRPr>
          </a:p>
        </p:txBody>
      </p:sp>
      <p:sp>
        <p:nvSpPr>
          <p:cNvPr id="193" name="Google Shape;193;p33"/>
          <p:cNvSpPr txBox="1"/>
          <p:nvPr>
            <p:ph idx="1" type="body"/>
          </p:nvPr>
        </p:nvSpPr>
        <p:spPr>
          <a:xfrm>
            <a:off x="4783675" y="1099950"/>
            <a:ext cx="3516900" cy="331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808BE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caller1(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use(x, 1);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/* more stuff */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caller2(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use(x, 2);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/* more stuff */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void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caller3(</a:t>
            </a:r>
            <a:r>
              <a:rPr lang="el" sz="1300">
                <a:solidFill>
                  <a:srgbClr val="FF8BFF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x)</a:t>
            </a: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use(x, 2);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  /* more stuff */</a:t>
            </a:r>
            <a:endParaRPr sz="13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6350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rgbClr val="CFBFAD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solidFill>
                <a:srgbClr val="CFBFAD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4" name="Google Shape;194;p33"/>
          <p:cNvSpPr/>
          <p:nvPr/>
        </p:nvSpPr>
        <p:spPr>
          <a:xfrm rot="5400000">
            <a:off x="3016800" y="1151575"/>
            <a:ext cx="154200" cy="146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3"/>
          <p:cNvSpPr/>
          <p:nvPr/>
        </p:nvSpPr>
        <p:spPr>
          <a:xfrm rot="5400000">
            <a:off x="3735675" y="2936250"/>
            <a:ext cx="1062600" cy="1114800"/>
          </a:xfrm>
          <a:prstGeom prst="bentUpArrow">
            <a:avLst>
              <a:gd fmla="val 14459" name="adj1"/>
              <a:gd fmla="val 11630" name="adj2"/>
              <a:gd fmla="val 25000" name="adj3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3"/>
          <p:cNvSpPr/>
          <p:nvPr/>
        </p:nvSpPr>
        <p:spPr>
          <a:xfrm rot="5400000">
            <a:off x="3646425" y="1872325"/>
            <a:ext cx="1241100" cy="1114800"/>
          </a:xfrm>
          <a:prstGeom prst="bentUpArrow">
            <a:avLst>
              <a:gd fmla="val 13829" name="adj1"/>
              <a:gd fmla="val 11630" name="adj2"/>
              <a:gd fmla="val 25000" name="adj3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3"/>
          <p:cNvSpPr/>
          <p:nvPr/>
        </p:nvSpPr>
        <p:spPr>
          <a:xfrm rot="5400000">
            <a:off x="3735675" y="3810900"/>
            <a:ext cx="1062600" cy="1114800"/>
          </a:xfrm>
          <a:prstGeom prst="bentUpArrow">
            <a:avLst>
              <a:gd fmla="val 14459" name="adj1"/>
              <a:gd fmla="val 11630" name="adj2"/>
              <a:gd fmla="val 25000" name="adj3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0086F7"/>
      </a:accent5>
      <a:accent6>
        <a:srgbClr val="EEFF41"/>
      </a:accent6>
      <a:hlink>
        <a:srgbClr val="F99B15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