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handoutMasterIdLst>
    <p:handoutMasterId r:id="rId25"/>
  </p:handoutMasterIdLst>
  <p:sldIdLst>
    <p:sldId id="256" r:id="rId2"/>
    <p:sldId id="349" r:id="rId3"/>
    <p:sldId id="293" r:id="rId4"/>
    <p:sldId id="344" r:id="rId5"/>
    <p:sldId id="339" r:id="rId6"/>
    <p:sldId id="347" r:id="rId7"/>
    <p:sldId id="341" r:id="rId8"/>
    <p:sldId id="342" r:id="rId9"/>
    <p:sldId id="343" r:id="rId10"/>
    <p:sldId id="345" r:id="rId11"/>
    <p:sldId id="346" r:id="rId12"/>
    <p:sldId id="361" r:id="rId13"/>
    <p:sldId id="360" r:id="rId14"/>
    <p:sldId id="357" r:id="rId15"/>
    <p:sldId id="355" r:id="rId16"/>
    <p:sldId id="351" r:id="rId17"/>
    <p:sldId id="358" r:id="rId18"/>
    <p:sldId id="362" r:id="rId19"/>
    <p:sldId id="337" r:id="rId20"/>
    <p:sldId id="359" r:id="rId21"/>
    <p:sldId id="348" r:id="rId22"/>
    <p:sldId id="275" r:id="rId23"/>
  </p:sldIdLst>
  <p:sldSz cx="9144000" cy="6858000" type="screen4x3"/>
  <p:notesSz cx="6858000" cy="9144000"/>
  <p:custShowLst>
    <p:custShow name="Opt Notice" id="0">
      <p:sldLst>
        <p:sld r:id="rId20"/>
      </p:sldLst>
    </p:custShow>
  </p:custShow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4E7BA7E-E071-47DE-9365-6C751642B9D8}">
          <p14:sldIdLst>
            <p14:sldId id="256"/>
            <p14:sldId id="349"/>
            <p14:sldId id="293"/>
            <p14:sldId id="344"/>
            <p14:sldId id="339"/>
            <p14:sldId id="347"/>
            <p14:sldId id="341"/>
            <p14:sldId id="342"/>
            <p14:sldId id="343"/>
            <p14:sldId id="345"/>
            <p14:sldId id="346"/>
            <p14:sldId id="361"/>
            <p14:sldId id="360"/>
            <p14:sldId id="357"/>
            <p14:sldId id="355"/>
            <p14:sldId id="351"/>
            <p14:sldId id="358"/>
          </p14:sldIdLst>
        </p14:section>
        <p14:section name="Untitled Section" id="{43707046-8BE6-43F5-9077-2BAE28EB8516}">
          <p14:sldIdLst>
            <p14:sldId id="362"/>
            <p14:sldId id="337"/>
            <p14:sldId id="359"/>
            <p14:sldId id="348"/>
            <p14:sldId id="275"/>
          </p14:sldIdLst>
        </p14:section>
      </p14:sectionLst>
    </p:ext>
    <p:ext uri="{EFAFB233-063F-42B5-8137-9DF3F51BA10A}">
      <p15:sldGuideLst xmlns:p15="http://schemas.microsoft.com/office/powerpoint/2012/main" xmlns="">
        <p15:guide id="1" orient="horz" pos="2282">
          <p15:clr>
            <a:srgbClr val="A4A3A4"/>
          </p15:clr>
        </p15:guide>
        <p15:guide id="2" orient="horz" pos="4032">
          <p15:clr>
            <a:srgbClr val="A4A3A4"/>
          </p15:clr>
        </p15:guide>
        <p15:guide id="3" orient="horz" pos="157">
          <p15:clr>
            <a:srgbClr val="A4A3A4"/>
          </p15:clr>
        </p15:guide>
        <p15:guide id="4" orient="horz" pos="1009">
          <p15:clr>
            <a:srgbClr val="A4A3A4"/>
          </p15:clr>
        </p15:guide>
        <p15:guide id="5" orient="horz" pos="3888">
          <p15:clr>
            <a:srgbClr val="A4A3A4"/>
          </p15:clr>
        </p15:guide>
        <p15:guide id="6" pos="5470">
          <p15:clr>
            <a:srgbClr val="A4A3A4"/>
          </p15:clr>
        </p15:guide>
        <p15:guide id="7" pos="287">
          <p15:clr>
            <a:srgbClr val="A4A3A4"/>
          </p15:clr>
        </p15:guide>
        <p15:guide id="8" pos="2889">
          <p15:clr>
            <a:srgbClr val="A4A3A4"/>
          </p15:clr>
        </p15:guide>
        <p15:guide id="9" pos="2811">
          <p15:clr>
            <a:srgbClr val="A4A3A4"/>
          </p15:clr>
        </p15:guide>
        <p15:guide id="10" pos="2947">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2" autoAdjust="0"/>
    <p:restoredTop sz="85528" autoAdjust="0"/>
  </p:normalViewPr>
  <p:slideViewPr>
    <p:cSldViewPr snapToGrid="0">
      <p:cViewPr varScale="1">
        <p:scale>
          <a:sx n="110" d="100"/>
          <a:sy n="110" d="100"/>
        </p:scale>
        <p:origin x="-1644" y="-84"/>
      </p:cViewPr>
      <p:guideLst>
        <p:guide orient="horz" pos="2282"/>
        <p:guide orient="horz" pos="4032"/>
        <p:guide orient="horz" pos="157"/>
        <p:guide orient="horz" pos="1009"/>
        <p:guide orient="horz" pos="3888"/>
        <p:guide pos="5470"/>
        <p:guide pos="287"/>
        <p:guide pos="2889"/>
        <p:guide pos="2811"/>
        <p:guide pos="2947"/>
      </p:guideLst>
    </p:cSldViewPr>
  </p:slideViewPr>
  <p:outlineViewPr>
    <p:cViewPr>
      <p:scale>
        <a:sx n="33" d="100"/>
        <a:sy n="33" d="100"/>
      </p:scale>
      <p:origin x="0" y="3732"/>
    </p:cViewPr>
  </p:outlineViewPr>
  <p:notesTextViewPr>
    <p:cViewPr>
      <p:scale>
        <a:sx n="100" d="100"/>
        <a:sy n="100" d="100"/>
      </p:scale>
      <p:origin x="0" y="0"/>
    </p:cViewPr>
  </p:notesTextViewPr>
  <p:sorterViewPr>
    <p:cViewPr>
      <p:scale>
        <a:sx n="163" d="100"/>
        <a:sy n="163" d="100"/>
      </p:scale>
      <p:origin x="0" y="0"/>
    </p:cViewPr>
  </p:sorterViewPr>
  <p:notesViewPr>
    <p:cSldViewPr snapToGrid="0" showGuides="1">
      <p:cViewPr varScale="1">
        <p:scale>
          <a:sx n="74" d="100"/>
          <a:sy n="74" d="100"/>
        </p:scale>
        <p:origin x="-74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pPr>
            <a:r>
              <a:rPr lang="en-US" sz="1100" dirty="0"/>
              <a:t>Vector </a:t>
            </a:r>
            <a:r>
              <a:rPr lang="en-US" sz="1100" dirty="0" smtClean="0"/>
              <a:t>width evolution</a:t>
            </a:r>
            <a:endParaRPr lang="en-US" sz="1100" dirty="0"/>
          </a:p>
        </c:rich>
      </c:tx>
      <c:layout/>
      <c:overlay val="0"/>
    </c:title>
    <c:autoTitleDeleted val="0"/>
    <c:plotArea>
      <c:layout>
        <c:manualLayout>
          <c:layoutTarget val="inner"/>
          <c:xMode val="edge"/>
          <c:yMode val="edge"/>
          <c:x val="5.7613094049973688E-2"/>
          <c:y val="0.20185809726687695"/>
          <c:w val="0.88477381190005266"/>
          <c:h val="0.61362582338867522"/>
        </c:manualLayout>
      </c:layout>
      <c:barChart>
        <c:barDir val="col"/>
        <c:grouping val="clustered"/>
        <c:varyColors val="0"/>
        <c:ser>
          <c:idx val="0"/>
          <c:order val="0"/>
          <c:tx>
            <c:strRef>
              <c:f>Sheet1!$B$1</c:f>
              <c:strCache>
                <c:ptCount val="1"/>
                <c:pt idx="0">
                  <c:v>Vector width</c:v>
                </c:pt>
              </c:strCache>
            </c:strRef>
          </c:tx>
          <c:spPr>
            <a:effectLst>
              <a:outerShdw blurRad="50800" dist="38100" dir="2700000" algn="tl" rotWithShape="0">
                <a:prstClr val="black">
                  <a:alpha val="40000"/>
                </a:prstClr>
              </a:outerShdw>
            </a:effectLst>
          </c:spPr>
          <c:invertIfNegative val="0"/>
          <c:dLbls>
            <c:spPr>
              <a:noFill/>
              <a:ln>
                <a:noFill/>
              </a:ln>
              <a:effectLst/>
            </c:spPr>
            <c:txPr>
              <a:bodyPr/>
              <a:lstStyle/>
              <a:p>
                <a:pPr>
                  <a:defRPr sz="1200"/>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MMX</c:v>
                </c:pt>
                <c:pt idx="1">
                  <c:v>SSE</c:v>
                </c:pt>
                <c:pt idx="2">
                  <c:v>AVX</c:v>
                </c:pt>
                <c:pt idx="3">
                  <c:v>AVX-512</c:v>
                </c:pt>
              </c:strCache>
            </c:strRef>
          </c:cat>
          <c:val>
            <c:numRef>
              <c:f>Sheet1!$B$2:$B$5</c:f>
              <c:numCache>
                <c:formatCode>General</c:formatCode>
                <c:ptCount val="4"/>
                <c:pt idx="0">
                  <c:v>64</c:v>
                </c:pt>
                <c:pt idx="1">
                  <c:v>128</c:v>
                </c:pt>
                <c:pt idx="2">
                  <c:v>256</c:v>
                </c:pt>
                <c:pt idx="3">
                  <c:v>512</c:v>
                </c:pt>
              </c:numCache>
            </c:numRef>
          </c:val>
        </c:ser>
        <c:dLbls>
          <c:showLegendKey val="0"/>
          <c:showVal val="0"/>
          <c:showCatName val="0"/>
          <c:showSerName val="0"/>
          <c:showPercent val="0"/>
          <c:showBubbleSize val="0"/>
        </c:dLbls>
        <c:gapWidth val="150"/>
        <c:axId val="37558144"/>
        <c:axId val="37559680"/>
      </c:barChart>
      <c:catAx>
        <c:axId val="37558144"/>
        <c:scaling>
          <c:orientation val="minMax"/>
        </c:scaling>
        <c:delete val="0"/>
        <c:axPos val="b"/>
        <c:numFmt formatCode="General" sourceLinked="0"/>
        <c:majorTickMark val="out"/>
        <c:minorTickMark val="none"/>
        <c:tickLblPos val="nextTo"/>
        <c:txPr>
          <a:bodyPr/>
          <a:lstStyle/>
          <a:p>
            <a:pPr>
              <a:defRPr sz="800"/>
            </a:pPr>
            <a:endParaRPr lang="ru-RU"/>
          </a:p>
        </c:txPr>
        <c:crossAx val="37559680"/>
        <c:crosses val="autoZero"/>
        <c:auto val="1"/>
        <c:lblAlgn val="ctr"/>
        <c:lblOffset val="100"/>
        <c:noMultiLvlLbl val="0"/>
      </c:catAx>
      <c:valAx>
        <c:axId val="37559680"/>
        <c:scaling>
          <c:orientation val="minMax"/>
        </c:scaling>
        <c:delete val="1"/>
        <c:axPos val="l"/>
        <c:numFmt formatCode="General" sourceLinked="1"/>
        <c:majorTickMark val="out"/>
        <c:minorTickMark val="none"/>
        <c:tickLblPos val="nextTo"/>
        <c:crossAx val="37558144"/>
        <c:crosses val="autoZero"/>
        <c:crossBetween val="between"/>
      </c:valAx>
      <c:spPr>
        <a:noFill/>
        <a:ln w="25400">
          <a:noFill/>
        </a:ln>
      </c:spPr>
    </c:plotArea>
    <c:plotVisOnly val="1"/>
    <c:dispBlanksAs val="gap"/>
    <c:showDLblsOverMax val="0"/>
  </c:chart>
  <c:spPr>
    <a:solidFill>
      <a:schemeClr val="bg1"/>
    </a:solidFill>
    <a:ln>
      <a:solidFill>
        <a:schemeClr val="accent1"/>
      </a:solidFill>
    </a:ln>
    <a:effectLst>
      <a:outerShdw blurRad="50800" dist="38100" dir="2700000" algn="tl" rotWithShape="0">
        <a:prstClr val="black">
          <a:alpha val="40000"/>
        </a:prstClr>
      </a:outerShdw>
    </a:effectLst>
  </c:spPr>
  <c:txPr>
    <a:bodyPr/>
    <a:lstStyle/>
    <a:p>
      <a:pPr>
        <a:defRPr sz="1800"/>
      </a:pPr>
      <a:endParaRPr lang="ru-RU"/>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Intel Clear" panose="020B0604020203020204"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ACFD7B2-88A6-E34E-8EF8-CB0C7BA47ADD}" type="datetimeFigureOut">
              <a:rPr lang="en-US" smtClean="0">
                <a:latin typeface="Intel Clear" panose="020B0604020203020204" pitchFamily="34" charset="0"/>
              </a:rPr>
              <a:pPr/>
              <a:t>10/24/2014</a:t>
            </a:fld>
            <a:endParaRPr lang="en-US" dirty="0">
              <a:latin typeface="Intel Clear" panose="020B0604020203020204"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Intel Clear" panose="020B060402020302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96CFA4E-18EB-6D49-8DE2-7A74038C2C1C}" type="slidenum">
              <a:rPr lang="en-US" smtClean="0">
                <a:latin typeface="Intel Clear" panose="020B0604020203020204" pitchFamily="34" charset="0"/>
              </a:rPr>
              <a:pPr/>
              <a:t>‹#›</a:t>
            </a:fld>
            <a:endParaRPr lang="en-US" dirty="0">
              <a:latin typeface="Intel Clear" panose="020B0604020203020204" pitchFamily="34" charset="0"/>
            </a:endParaRPr>
          </a:p>
        </p:txBody>
      </p:sp>
    </p:spTree>
    <p:extLst>
      <p:ext uri="{BB962C8B-B14F-4D97-AF65-F5344CB8AC3E}">
        <p14:creationId xmlns:p14="http://schemas.microsoft.com/office/powerpoint/2010/main" val="9129941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Intel Clear" panose="020B0604020203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Intel Clear" panose="020B0604020203020204" pitchFamily="34" charset="0"/>
              </a:defRPr>
            </a:lvl1pPr>
          </a:lstStyle>
          <a:p>
            <a:fld id="{ED7FC5FE-6F0D-D34A-8EE6-C95B4F5F4DC8}" type="datetimeFigureOut">
              <a:rPr lang="en-US" smtClean="0"/>
              <a:pPr/>
              <a:t>10/24/2014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Intel Clear" panose="020B0604020203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Intel Clear" panose="020B0604020203020204" pitchFamily="34" charset="0"/>
              </a:defRPr>
            </a:lvl1pPr>
          </a:lstStyle>
          <a:p>
            <a:fld id="{D61C8689-8455-3546-ADF9-3B7273760F66}" type="slidenum">
              <a:rPr lang="en-US" smtClean="0"/>
              <a:pPr/>
              <a:t>‹#›</a:t>
            </a:fld>
            <a:endParaRPr lang="en-US" dirty="0"/>
          </a:p>
        </p:txBody>
      </p:sp>
    </p:spTree>
    <p:extLst>
      <p:ext uri="{BB962C8B-B14F-4D97-AF65-F5344CB8AC3E}">
        <p14:creationId xmlns:p14="http://schemas.microsoft.com/office/powerpoint/2010/main" val="260842922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Intel Clear" panose="020B0604020203020204" pitchFamily="34" charset="0"/>
        <a:ea typeface="+mn-ea"/>
        <a:cs typeface="+mn-cs"/>
      </a:defRPr>
    </a:lvl1pPr>
    <a:lvl2pPr marL="457200" algn="l" defTabSz="457200" rtl="0" eaLnBrk="1" latinLnBrk="0" hangingPunct="1">
      <a:defRPr sz="1200" kern="1200">
        <a:solidFill>
          <a:schemeClr val="tx1"/>
        </a:solidFill>
        <a:latin typeface="Intel Clear" panose="020B0604020203020204" pitchFamily="34" charset="0"/>
        <a:ea typeface="+mn-ea"/>
        <a:cs typeface="+mn-cs"/>
      </a:defRPr>
    </a:lvl2pPr>
    <a:lvl3pPr marL="914400" algn="l" defTabSz="457200" rtl="0" eaLnBrk="1" latinLnBrk="0" hangingPunct="1">
      <a:defRPr sz="1200" kern="1200">
        <a:solidFill>
          <a:schemeClr val="tx1"/>
        </a:solidFill>
        <a:latin typeface="Intel Clear" panose="020B0604020203020204" pitchFamily="34" charset="0"/>
        <a:ea typeface="+mn-ea"/>
        <a:cs typeface="+mn-cs"/>
      </a:defRPr>
    </a:lvl3pPr>
    <a:lvl4pPr marL="1371600" algn="l" defTabSz="457200" rtl="0" eaLnBrk="1" latinLnBrk="0" hangingPunct="1">
      <a:defRPr sz="1200" kern="1200">
        <a:solidFill>
          <a:schemeClr val="tx1"/>
        </a:solidFill>
        <a:latin typeface="Intel Clear" panose="020B0604020203020204" pitchFamily="34" charset="0"/>
        <a:ea typeface="+mn-ea"/>
        <a:cs typeface="+mn-cs"/>
      </a:defRPr>
    </a:lvl4pPr>
    <a:lvl5pPr marL="1828800" algn="l" defTabSz="457200" rtl="0" eaLnBrk="1" latinLnBrk="0" hangingPunct="1">
      <a:defRPr sz="1200" kern="1200">
        <a:solidFill>
          <a:schemeClr val="tx1"/>
        </a:solidFill>
        <a:latin typeface="Intel Clear" panose="020B0604020203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1C8689-8455-3546-ADF9-3B7273760F66}" type="slidenum">
              <a:rPr lang="en-US" smtClean="0"/>
              <a:pPr/>
              <a:t>1</a:t>
            </a:fld>
            <a:endParaRPr lang="en-US" dirty="0"/>
          </a:p>
        </p:txBody>
      </p:sp>
    </p:spTree>
    <p:extLst>
      <p:ext uri="{BB962C8B-B14F-4D97-AF65-F5344CB8AC3E}">
        <p14:creationId xmlns:p14="http://schemas.microsoft.com/office/powerpoint/2010/main" val="3054810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1C8689-8455-3546-ADF9-3B7273760F66}" type="slidenum">
              <a:rPr lang="en-US" smtClean="0"/>
              <a:pPr/>
              <a:t>10</a:t>
            </a:fld>
            <a:endParaRPr lang="en-US" dirty="0"/>
          </a:p>
        </p:txBody>
      </p:sp>
    </p:spTree>
    <p:extLst>
      <p:ext uri="{BB962C8B-B14F-4D97-AF65-F5344CB8AC3E}">
        <p14:creationId xmlns:p14="http://schemas.microsoft.com/office/powerpoint/2010/main" val="2551826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1C8689-8455-3546-ADF9-3B7273760F66}" type="slidenum">
              <a:rPr lang="en-US" smtClean="0"/>
              <a:pPr/>
              <a:t>11</a:t>
            </a:fld>
            <a:endParaRPr lang="en-US" dirty="0"/>
          </a:p>
        </p:txBody>
      </p:sp>
    </p:spTree>
    <p:extLst>
      <p:ext uri="{BB962C8B-B14F-4D97-AF65-F5344CB8AC3E}">
        <p14:creationId xmlns:p14="http://schemas.microsoft.com/office/powerpoint/2010/main" val="33764146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61C8689-8455-3546-ADF9-3B7273760F66}" type="slidenum">
              <a:rPr lang="en-US" smtClean="0"/>
              <a:pPr/>
              <a:t>12</a:t>
            </a:fld>
            <a:endParaRPr lang="en-US" dirty="0"/>
          </a:p>
        </p:txBody>
      </p:sp>
    </p:spTree>
    <p:extLst>
      <p:ext uri="{BB962C8B-B14F-4D97-AF65-F5344CB8AC3E}">
        <p14:creationId xmlns:p14="http://schemas.microsoft.com/office/powerpoint/2010/main" val="2850580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1C8689-8455-3546-ADF9-3B7273760F66}" type="slidenum">
              <a:rPr lang="en-US" smtClean="0"/>
              <a:pPr/>
              <a:t>16</a:t>
            </a:fld>
            <a:endParaRPr lang="en-US" dirty="0"/>
          </a:p>
        </p:txBody>
      </p:sp>
    </p:spTree>
    <p:extLst>
      <p:ext uri="{BB962C8B-B14F-4D97-AF65-F5344CB8AC3E}">
        <p14:creationId xmlns:p14="http://schemas.microsoft.com/office/powerpoint/2010/main" val="3628088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Neo Sans Intel" pitchFamily="34" charset="0"/>
                <a:cs typeface="Arial" pitchFamily="34" charset="0"/>
              </a:defRPr>
            </a:lvl1pPr>
            <a:lvl2pPr marL="742950" indent="-285750" eaLnBrk="0" hangingPunct="0">
              <a:defRPr>
                <a:solidFill>
                  <a:schemeClr val="tx1"/>
                </a:solidFill>
                <a:latin typeface="Neo Sans Intel" pitchFamily="34" charset="0"/>
                <a:cs typeface="Arial" pitchFamily="34" charset="0"/>
              </a:defRPr>
            </a:lvl2pPr>
            <a:lvl3pPr marL="1143000" indent="-228600" eaLnBrk="0" hangingPunct="0">
              <a:defRPr>
                <a:solidFill>
                  <a:schemeClr val="tx1"/>
                </a:solidFill>
                <a:latin typeface="Neo Sans Intel" pitchFamily="34" charset="0"/>
                <a:cs typeface="Arial" pitchFamily="34" charset="0"/>
              </a:defRPr>
            </a:lvl3pPr>
            <a:lvl4pPr marL="1600200" indent="-228600" eaLnBrk="0" hangingPunct="0">
              <a:defRPr>
                <a:solidFill>
                  <a:schemeClr val="tx1"/>
                </a:solidFill>
                <a:latin typeface="Neo Sans Intel" pitchFamily="34" charset="0"/>
                <a:cs typeface="Arial" pitchFamily="34" charset="0"/>
              </a:defRPr>
            </a:lvl4pPr>
            <a:lvl5pPr marL="2057400" indent="-228600" eaLnBrk="0" hangingPunct="0">
              <a:defRPr>
                <a:solidFill>
                  <a:schemeClr val="tx1"/>
                </a:solidFill>
                <a:latin typeface="Neo Sans Inte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Neo Sans Inte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Neo Sans Inte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Neo Sans Inte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Neo Sans Intel" pitchFamily="34" charset="0"/>
                <a:cs typeface="Arial" pitchFamily="34" charset="0"/>
              </a:defRPr>
            </a:lvl9pPr>
          </a:lstStyle>
          <a:p>
            <a:pPr eaLnBrk="1" hangingPunct="1"/>
            <a:fld id="{E76F5E48-C788-4B86-975B-8CA35980790A}" type="slidenum">
              <a:rPr lang="en-US" altLang="en-US">
                <a:latin typeface="Intel Clear" pitchFamily="34" charset="0"/>
              </a:rPr>
              <a:pPr eaLnBrk="1" hangingPunct="1"/>
              <a:t>19</a:t>
            </a:fld>
            <a:endParaRPr lang="en-US" altLang="en-US" dirty="0">
              <a:latin typeface="Intel Clear" pitchFamily="34" charset="0"/>
            </a:endParaRPr>
          </a:p>
        </p:txBody>
      </p:sp>
    </p:spTree>
    <p:extLst>
      <p:ext uri="{BB962C8B-B14F-4D97-AF65-F5344CB8AC3E}">
        <p14:creationId xmlns:p14="http://schemas.microsoft.com/office/powerpoint/2010/main" val="18681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61C8689-8455-3546-ADF9-3B7273760F66}" type="slidenum">
              <a:rPr lang="en-US" smtClean="0"/>
              <a:pPr/>
              <a:t>2</a:t>
            </a:fld>
            <a:endParaRPr lang="en-US" dirty="0"/>
          </a:p>
        </p:txBody>
      </p:sp>
    </p:spTree>
    <p:extLst>
      <p:ext uri="{BB962C8B-B14F-4D97-AF65-F5344CB8AC3E}">
        <p14:creationId xmlns:p14="http://schemas.microsoft.com/office/powerpoint/2010/main" val="913012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61C8689-8455-3546-ADF9-3B7273760F66}" type="slidenum">
              <a:rPr lang="en-US" smtClean="0"/>
              <a:pPr/>
              <a:t>3</a:t>
            </a:fld>
            <a:endParaRPr lang="en-US" dirty="0"/>
          </a:p>
        </p:txBody>
      </p:sp>
    </p:spTree>
    <p:extLst>
      <p:ext uri="{BB962C8B-B14F-4D97-AF65-F5344CB8AC3E}">
        <p14:creationId xmlns:p14="http://schemas.microsoft.com/office/powerpoint/2010/main" val="111690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1C8689-8455-3546-ADF9-3B7273760F66}" type="slidenum">
              <a:rPr lang="en-US" smtClean="0"/>
              <a:pPr/>
              <a:t>4</a:t>
            </a:fld>
            <a:endParaRPr lang="en-US" dirty="0"/>
          </a:p>
        </p:txBody>
      </p:sp>
    </p:spTree>
    <p:extLst>
      <p:ext uri="{BB962C8B-B14F-4D97-AF65-F5344CB8AC3E}">
        <p14:creationId xmlns:p14="http://schemas.microsoft.com/office/powerpoint/2010/main" val="3809819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61C8689-8455-3546-ADF9-3B7273760F66}" type="slidenum">
              <a:rPr lang="en-US" smtClean="0"/>
              <a:pPr/>
              <a:t>5</a:t>
            </a:fld>
            <a:endParaRPr lang="en-US" dirty="0"/>
          </a:p>
        </p:txBody>
      </p:sp>
    </p:spTree>
    <p:extLst>
      <p:ext uri="{BB962C8B-B14F-4D97-AF65-F5344CB8AC3E}">
        <p14:creationId xmlns:p14="http://schemas.microsoft.com/office/powerpoint/2010/main" val="91619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61C8689-8455-3546-ADF9-3B7273760F66}" type="slidenum">
              <a:rPr lang="en-US" smtClean="0"/>
              <a:pPr/>
              <a:t>6</a:t>
            </a:fld>
            <a:endParaRPr lang="en-US" dirty="0"/>
          </a:p>
        </p:txBody>
      </p:sp>
    </p:spTree>
    <p:extLst>
      <p:ext uri="{BB962C8B-B14F-4D97-AF65-F5344CB8AC3E}">
        <p14:creationId xmlns:p14="http://schemas.microsoft.com/office/powerpoint/2010/main" val="716306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61C8689-8455-3546-ADF9-3B7273760F66}" type="slidenum">
              <a:rPr lang="en-US" smtClean="0"/>
              <a:pPr/>
              <a:t>7</a:t>
            </a:fld>
            <a:endParaRPr lang="en-US" dirty="0"/>
          </a:p>
        </p:txBody>
      </p:sp>
    </p:spTree>
    <p:extLst>
      <p:ext uri="{BB962C8B-B14F-4D97-AF65-F5344CB8AC3E}">
        <p14:creationId xmlns:p14="http://schemas.microsoft.com/office/powerpoint/2010/main" val="3309449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61C8689-8455-3546-ADF9-3B7273760F66}" type="slidenum">
              <a:rPr lang="en-US" smtClean="0"/>
              <a:pPr/>
              <a:t>8</a:t>
            </a:fld>
            <a:endParaRPr lang="en-US" dirty="0"/>
          </a:p>
        </p:txBody>
      </p:sp>
    </p:spTree>
    <p:extLst>
      <p:ext uri="{BB962C8B-B14F-4D97-AF65-F5344CB8AC3E}">
        <p14:creationId xmlns:p14="http://schemas.microsoft.com/office/powerpoint/2010/main" val="1062213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D61C8689-8455-3546-ADF9-3B7273760F66}" type="slidenum">
              <a:rPr lang="en-US" smtClean="0"/>
              <a:pPr/>
              <a:t>9</a:t>
            </a:fld>
            <a:endParaRPr lang="en-US" dirty="0"/>
          </a:p>
        </p:txBody>
      </p:sp>
    </p:spTree>
    <p:extLst>
      <p:ext uri="{BB962C8B-B14F-4D97-AF65-F5344CB8AC3E}">
        <p14:creationId xmlns:p14="http://schemas.microsoft.com/office/powerpoint/2010/main" val="9128060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613" y="2961596"/>
            <a:ext cx="8212886" cy="1470025"/>
          </a:xfrm>
        </p:spPr>
        <p:txBody>
          <a:bodyPr lIns="0" rIns="0" anchor="b" anchorCtr="0">
            <a:noAutofit/>
          </a:bodyPr>
          <a:lstStyle>
            <a:lvl1pPr>
              <a:defRPr sz="3600" baseline="0">
                <a:solidFill>
                  <a:schemeClr val="bg1"/>
                </a:solidFill>
                <a:latin typeface="+mj-lt"/>
                <a:cs typeface="Intel Clear Light" panose="020B0404020203020204" pitchFamily="34" charset="0"/>
              </a:defRPr>
            </a:lvl1pPr>
          </a:lstStyle>
          <a:p>
            <a:r>
              <a:rPr lang="en-US" dirty="0" err="1" smtClean="0"/>
              <a:t>36pt</a:t>
            </a:r>
            <a:r>
              <a:rPr lang="en-US" dirty="0" smtClean="0"/>
              <a:t> Intel Clear Light Presentation Title</a:t>
            </a:r>
            <a:br>
              <a:rPr lang="en-US" dirty="0" smtClean="0"/>
            </a:br>
            <a:r>
              <a:rPr lang="en-US" dirty="0" smtClean="0"/>
              <a:t>Title of Presentation Line Two</a:t>
            </a:r>
            <a:endParaRPr lang="en-US" dirty="0"/>
          </a:p>
        </p:txBody>
      </p:sp>
      <p:sp>
        <p:nvSpPr>
          <p:cNvPr id="3" name="Subtitle 2"/>
          <p:cNvSpPr>
            <a:spLocks noGrp="1"/>
          </p:cNvSpPr>
          <p:nvPr>
            <p:ph type="subTitle" idx="1" hasCustomPrompt="1"/>
          </p:nvPr>
        </p:nvSpPr>
        <p:spPr>
          <a:xfrm>
            <a:off x="455613" y="4651630"/>
            <a:ext cx="6330212" cy="1233813"/>
          </a:xfrm>
        </p:spPr>
        <p:txBody>
          <a:bodyPr lIns="0" rIns="0">
            <a:noAutofit/>
          </a:bodyPr>
          <a:lstStyle>
            <a:lvl1pPr marL="0" indent="0" algn="l">
              <a:buNone/>
              <a:defRPr sz="1600" b="1" baseline="0">
                <a:solidFill>
                  <a:schemeClr val="bg1"/>
                </a:solidFill>
                <a:latin typeface="+mn-lt"/>
                <a:cs typeface="Intel Clear" panose="020B0604020203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smtClean="0"/>
              <a:t>16pt</a:t>
            </a:r>
            <a:r>
              <a:rPr lang="en-US" dirty="0" smtClean="0"/>
              <a:t> Intel Clear Bolded Subhead, Date, Etc.</a:t>
            </a:r>
            <a:endParaRPr lang="en-US" dirty="0"/>
          </a:p>
        </p:txBody>
      </p:sp>
      <p:pic>
        <p:nvPicPr>
          <p:cNvPr id="1027" name="Picture 3" descr="W:\Clients\Intel\PRODUCTION\2012_13_Production\ASSETS_LOGOS_2012-13\Assets_Complete_2012-13\ PEEL AWAY\Intel_Peels\Intel_Peels_RGB\Peel_rgb_png\peel_rt_btm_drkBlue_rgb_216.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54891" y="5394579"/>
            <a:ext cx="1892808" cy="146342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sf\Home\Desktop\IntelLookInsideCLEAR_WHT.png"/>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436572" y="2023454"/>
            <a:ext cx="2049636" cy="576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717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349F51-A4B0-43DF-B75F-F8F04C2B28FF}" type="datetime1">
              <a:rPr lang="en-US" smtClean="0"/>
              <a:t>10/24/2014</a:t>
            </a:fld>
            <a:endParaRPr lang="en-US" dirty="0"/>
          </a:p>
        </p:txBody>
      </p:sp>
      <p:sp>
        <p:nvSpPr>
          <p:cNvPr id="3" name="Footer Placeholder 2"/>
          <p:cNvSpPr>
            <a:spLocks noGrp="1"/>
          </p:cNvSpPr>
          <p:nvPr>
            <p:ph type="ftr" sz="quarter" idx="11"/>
          </p:nvPr>
        </p:nvSpPr>
        <p:spPr/>
        <p:txBody>
          <a:bodyPr/>
          <a:lstStyle/>
          <a:p>
            <a:r>
              <a:rPr lang="en-US" smtClean="0"/>
              <a:t>Intel Confidential</a:t>
            </a:r>
            <a:endParaRPr lang="en-US" dirty="0"/>
          </a:p>
        </p:txBody>
      </p:sp>
      <p:sp>
        <p:nvSpPr>
          <p:cNvPr id="4" name="Slide Number Placeholder 3"/>
          <p:cNvSpPr>
            <a:spLocks noGrp="1"/>
          </p:cNvSpPr>
          <p:nvPr>
            <p:ph type="sldNum" sz="quarter" idx="12"/>
          </p:nvPr>
        </p:nvSpPr>
        <p:spPr/>
        <p:txBody>
          <a:bodyPr/>
          <a:lstStyle/>
          <a:p>
            <a:fld id="{EE2556C5-CE8C-6547-B838-EA80C61A4AF7}" type="slidenum">
              <a:rPr lang="en-US" smtClean="0"/>
              <a:pPr/>
              <a:t>‹#›</a:t>
            </a:fld>
            <a:endParaRPr lang="en-US" dirty="0"/>
          </a:p>
        </p:txBody>
      </p:sp>
    </p:spTree>
    <p:extLst>
      <p:ext uri="{BB962C8B-B14F-4D97-AF65-F5344CB8AC3E}">
        <p14:creationId xmlns:p14="http://schemas.microsoft.com/office/powerpoint/2010/main" val="332896167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ack Cover">
    <p:bg>
      <p:bgPr>
        <a:solidFill>
          <a:schemeClr val="accent1"/>
        </a:solidFill>
        <a:effectLst/>
      </p:bgPr>
    </p:bg>
    <p:spTree>
      <p:nvGrpSpPr>
        <p:cNvPr id="1" name=""/>
        <p:cNvGrpSpPr/>
        <p:nvPr/>
      </p:nvGrpSpPr>
      <p:grpSpPr>
        <a:xfrm>
          <a:off x="0" y="0"/>
          <a:ext cx="0" cy="0"/>
          <a:chOff x="0" y="0"/>
          <a:chExt cx="0" cy="0"/>
        </a:xfrm>
      </p:grpSpPr>
      <p:pic>
        <p:nvPicPr>
          <p:cNvPr id="5" name="Picture 2" descr="\\.psf\Home\Desktop\Intel.png"/>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331366" y="2606672"/>
            <a:ext cx="2497257" cy="1645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363680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2">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613" y="3140900"/>
            <a:ext cx="8212886" cy="1470025"/>
          </a:xfrm>
        </p:spPr>
        <p:txBody>
          <a:bodyPr lIns="0" rIns="0" anchor="b" anchorCtr="0">
            <a:noAutofit/>
          </a:bodyPr>
          <a:lstStyle>
            <a:lvl1pPr>
              <a:defRPr sz="3600" baseline="0">
                <a:solidFill>
                  <a:schemeClr val="bg1"/>
                </a:solidFill>
                <a:latin typeface="+mj-lt"/>
                <a:cs typeface="Intel Clear Light" panose="020B0404020203020204" pitchFamily="34" charset="0"/>
              </a:defRPr>
            </a:lvl1pPr>
          </a:lstStyle>
          <a:p>
            <a:r>
              <a:rPr lang="en-US" dirty="0" err="1" smtClean="0"/>
              <a:t>36pt</a:t>
            </a:r>
            <a:r>
              <a:rPr lang="en-US" dirty="0" smtClean="0"/>
              <a:t> Intel Clear Light Presentation Title</a:t>
            </a:r>
            <a:br>
              <a:rPr lang="en-US" dirty="0" smtClean="0"/>
            </a:br>
            <a:r>
              <a:rPr lang="en-US" dirty="0" smtClean="0"/>
              <a:t>Title of Presentation Line Two</a:t>
            </a:r>
            <a:endParaRPr lang="en-US" dirty="0"/>
          </a:p>
        </p:txBody>
      </p:sp>
      <p:sp>
        <p:nvSpPr>
          <p:cNvPr id="3" name="Subtitle 2"/>
          <p:cNvSpPr>
            <a:spLocks noGrp="1"/>
          </p:cNvSpPr>
          <p:nvPr>
            <p:ph type="subTitle" idx="1" hasCustomPrompt="1"/>
          </p:nvPr>
        </p:nvSpPr>
        <p:spPr>
          <a:xfrm>
            <a:off x="455613" y="4830934"/>
            <a:ext cx="6330212" cy="1233813"/>
          </a:xfrm>
        </p:spPr>
        <p:txBody>
          <a:bodyPr lIns="0" rIns="0">
            <a:noAutofit/>
          </a:bodyPr>
          <a:lstStyle>
            <a:lvl1pPr marL="0" indent="0" algn="l">
              <a:buNone/>
              <a:defRPr sz="1600" b="1" baseline="0">
                <a:solidFill>
                  <a:srgbClr val="FFDA00"/>
                </a:solidFill>
                <a:latin typeface="+mn-lt"/>
                <a:cs typeface="Intel Clear" panose="020B0604020203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smtClean="0"/>
              <a:t>16pt</a:t>
            </a:r>
            <a:r>
              <a:rPr lang="en-US" dirty="0" smtClean="0"/>
              <a:t> Intel Clear Bolded Subhead, Date, Etc.</a:t>
            </a:r>
            <a:endParaRPr lang="en-US" dirty="0"/>
          </a:p>
        </p:txBody>
      </p:sp>
      <p:sp>
        <p:nvSpPr>
          <p:cNvPr id="5" name="Freeform 4"/>
          <p:cNvSpPr/>
          <p:nvPr userDrawn="1"/>
        </p:nvSpPr>
        <p:spPr>
          <a:xfrm>
            <a:off x="-10368" y="0"/>
            <a:ext cx="9158557" cy="911412"/>
          </a:xfrm>
          <a:custGeom>
            <a:avLst/>
            <a:gdLst>
              <a:gd name="connsiteX0" fmla="*/ 7471 w 9158942"/>
              <a:gd name="connsiteY0" fmla="*/ 0 h 911412"/>
              <a:gd name="connsiteX1" fmla="*/ 0 w 9158942"/>
              <a:gd name="connsiteY1" fmla="*/ 903941 h 911412"/>
              <a:gd name="connsiteX2" fmla="*/ 5393765 w 9158942"/>
              <a:gd name="connsiteY2" fmla="*/ 911412 h 911412"/>
              <a:gd name="connsiteX3" fmla="*/ 5909236 w 9158942"/>
              <a:gd name="connsiteY3" fmla="*/ 597647 h 911412"/>
              <a:gd name="connsiteX4" fmla="*/ 9151471 w 9158942"/>
              <a:gd name="connsiteY4" fmla="*/ 605118 h 911412"/>
              <a:gd name="connsiteX5" fmla="*/ 9158942 w 9158942"/>
              <a:gd name="connsiteY5" fmla="*/ 0 h 911412"/>
              <a:gd name="connsiteX6" fmla="*/ 7471 w 9158942"/>
              <a:gd name="connsiteY6" fmla="*/ 0 h 911412"/>
              <a:gd name="connsiteX0" fmla="*/ 7471 w 9158942"/>
              <a:gd name="connsiteY0" fmla="*/ 0 h 911412"/>
              <a:gd name="connsiteX1" fmla="*/ 0 w 9158942"/>
              <a:gd name="connsiteY1" fmla="*/ 903941 h 911412"/>
              <a:gd name="connsiteX2" fmla="*/ 5393765 w 9158942"/>
              <a:gd name="connsiteY2" fmla="*/ 911412 h 911412"/>
              <a:gd name="connsiteX3" fmla="*/ 5909236 w 9158942"/>
              <a:gd name="connsiteY3" fmla="*/ 597647 h 911412"/>
              <a:gd name="connsiteX4" fmla="*/ 9151471 w 9158942"/>
              <a:gd name="connsiteY4" fmla="*/ 591991 h 911412"/>
              <a:gd name="connsiteX5" fmla="*/ 9158942 w 9158942"/>
              <a:gd name="connsiteY5" fmla="*/ 0 h 911412"/>
              <a:gd name="connsiteX6" fmla="*/ 7471 w 9158942"/>
              <a:gd name="connsiteY6" fmla="*/ 0 h 911412"/>
              <a:gd name="connsiteX0" fmla="*/ 7471 w 9158942"/>
              <a:gd name="connsiteY0" fmla="*/ 0 h 911412"/>
              <a:gd name="connsiteX1" fmla="*/ 0 w 9158942"/>
              <a:gd name="connsiteY1" fmla="*/ 903941 h 911412"/>
              <a:gd name="connsiteX2" fmla="*/ 5393765 w 9158942"/>
              <a:gd name="connsiteY2" fmla="*/ 911412 h 911412"/>
              <a:gd name="connsiteX3" fmla="*/ 5909236 w 9158942"/>
              <a:gd name="connsiteY3" fmla="*/ 597647 h 911412"/>
              <a:gd name="connsiteX4" fmla="*/ 9148189 w 9158942"/>
              <a:gd name="connsiteY4" fmla="*/ 601837 h 911412"/>
              <a:gd name="connsiteX5" fmla="*/ 9158942 w 9158942"/>
              <a:gd name="connsiteY5" fmla="*/ 0 h 911412"/>
              <a:gd name="connsiteX6" fmla="*/ 7471 w 9158942"/>
              <a:gd name="connsiteY6" fmla="*/ 0 h 911412"/>
              <a:gd name="connsiteX0" fmla="*/ 7471 w 9148711"/>
              <a:gd name="connsiteY0" fmla="*/ 0 h 911412"/>
              <a:gd name="connsiteX1" fmla="*/ 0 w 9148711"/>
              <a:gd name="connsiteY1" fmla="*/ 903941 h 911412"/>
              <a:gd name="connsiteX2" fmla="*/ 5393765 w 9148711"/>
              <a:gd name="connsiteY2" fmla="*/ 911412 h 911412"/>
              <a:gd name="connsiteX3" fmla="*/ 5909236 w 9148711"/>
              <a:gd name="connsiteY3" fmla="*/ 597647 h 911412"/>
              <a:gd name="connsiteX4" fmla="*/ 9148189 w 9148711"/>
              <a:gd name="connsiteY4" fmla="*/ 601837 h 911412"/>
              <a:gd name="connsiteX5" fmla="*/ 9145816 w 9148711"/>
              <a:gd name="connsiteY5" fmla="*/ 0 h 911412"/>
              <a:gd name="connsiteX6" fmla="*/ 7471 w 9148711"/>
              <a:gd name="connsiteY6" fmla="*/ 0 h 911412"/>
              <a:gd name="connsiteX0" fmla="*/ 7471 w 9155661"/>
              <a:gd name="connsiteY0" fmla="*/ 0 h 911412"/>
              <a:gd name="connsiteX1" fmla="*/ 0 w 9155661"/>
              <a:gd name="connsiteY1" fmla="*/ 903941 h 911412"/>
              <a:gd name="connsiteX2" fmla="*/ 5393765 w 9155661"/>
              <a:gd name="connsiteY2" fmla="*/ 911412 h 911412"/>
              <a:gd name="connsiteX3" fmla="*/ 5909236 w 9155661"/>
              <a:gd name="connsiteY3" fmla="*/ 597647 h 911412"/>
              <a:gd name="connsiteX4" fmla="*/ 9148189 w 9155661"/>
              <a:gd name="connsiteY4" fmla="*/ 601837 h 911412"/>
              <a:gd name="connsiteX5" fmla="*/ 9155661 w 9155661"/>
              <a:gd name="connsiteY5" fmla="*/ 0 h 911412"/>
              <a:gd name="connsiteX6" fmla="*/ 7471 w 9155661"/>
              <a:gd name="connsiteY6" fmla="*/ 0 h 911412"/>
              <a:gd name="connsiteX0" fmla="*/ 7471 w 9158556"/>
              <a:gd name="connsiteY0" fmla="*/ 0 h 911412"/>
              <a:gd name="connsiteX1" fmla="*/ 0 w 9158556"/>
              <a:gd name="connsiteY1" fmla="*/ 903941 h 911412"/>
              <a:gd name="connsiteX2" fmla="*/ 5393765 w 9158556"/>
              <a:gd name="connsiteY2" fmla="*/ 911412 h 911412"/>
              <a:gd name="connsiteX3" fmla="*/ 5909236 w 9158556"/>
              <a:gd name="connsiteY3" fmla="*/ 597647 h 911412"/>
              <a:gd name="connsiteX4" fmla="*/ 9158034 w 9158556"/>
              <a:gd name="connsiteY4" fmla="*/ 598555 h 911412"/>
              <a:gd name="connsiteX5" fmla="*/ 9155661 w 9158556"/>
              <a:gd name="connsiteY5" fmla="*/ 0 h 911412"/>
              <a:gd name="connsiteX6" fmla="*/ 7471 w 9158556"/>
              <a:gd name="connsiteY6" fmla="*/ 0 h 911412"/>
              <a:gd name="connsiteX0" fmla="*/ 7471 w 9155661"/>
              <a:gd name="connsiteY0" fmla="*/ 0 h 911412"/>
              <a:gd name="connsiteX1" fmla="*/ 0 w 9155661"/>
              <a:gd name="connsiteY1" fmla="*/ 903941 h 911412"/>
              <a:gd name="connsiteX2" fmla="*/ 5393765 w 9155661"/>
              <a:gd name="connsiteY2" fmla="*/ 911412 h 911412"/>
              <a:gd name="connsiteX3" fmla="*/ 5909236 w 9155661"/>
              <a:gd name="connsiteY3" fmla="*/ 597647 h 911412"/>
              <a:gd name="connsiteX4" fmla="*/ 9151470 w 9155661"/>
              <a:gd name="connsiteY4" fmla="*/ 595274 h 911412"/>
              <a:gd name="connsiteX5" fmla="*/ 9155661 w 9155661"/>
              <a:gd name="connsiteY5" fmla="*/ 0 h 911412"/>
              <a:gd name="connsiteX6" fmla="*/ 7471 w 9155661"/>
              <a:gd name="connsiteY6" fmla="*/ 0 h 911412"/>
              <a:gd name="connsiteX0" fmla="*/ 522 w 9158557"/>
              <a:gd name="connsiteY0" fmla="*/ 0 h 911412"/>
              <a:gd name="connsiteX1" fmla="*/ 2896 w 9158557"/>
              <a:gd name="connsiteY1" fmla="*/ 903941 h 911412"/>
              <a:gd name="connsiteX2" fmla="*/ 5396661 w 9158557"/>
              <a:gd name="connsiteY2" fmla="*/ 911412 h 911412"/>
              <a:gd name="connsiteX3" fmla="*/ 5912132 w 9158557"/>
              <a:gd name="connsiteY3" fmla="*/ 597647 h 911412"/>
              <a:gd name="connsiteX4" fmla="*/ 9154366 w 9158557"/>
              <a:gd name="connsiteY4" fmla="*/ 595274 h 911412"/>
              <a:gd name="connsiteX5" fmla="*/ 9158557 w 9158557"/>
              <a:gd name="connsiteY5" fmla="*/ 0 h 911412"/>
              <a:gd name="connsiteX6" fmla="*/ 522 w 9158557"/>
              <a:gd name="connsiteY6" fmla="*/ 0 h 911412"/>
              <a:gd name="connsiteX0" fmla="*/ 522 w 9158557"/>
              <a:gd name="connsiteY0" fmla="*/ 0 h 917068"/>
              <a:gd name="connsiteX1" fmla="*/ 2896 w 9158557"/>
              <a:gd name="connsiteY1" fmla="*/ 917068 h 917068"/>
              <a:gd name="connsiteX2" fmla="*/ 5396661 w 9158557"/>
              <a:gd name="connsiteY2" fmla="*/ 911412 h 917068"/>
              <a:gd name="connsiteX3" fmla="*/ 5912132 w 9158557"/>
              <a:gd name="connsiteY3" fmla="*/ 597647 h 917068"/>
              <a:gd name="connsiteX4" fmla="*/ 9154366 w 9158557"/>
              <a:gd name="connsiteY4" fmla="*/ 595274 h 917068"/>
              <a:gd name="connsiteX5" fmla="*/ 9158557 w 9158557"/>
              <a:gd name="connsiteY5" fmla="*/ 0 h 917068"/>
              <a:gd name="connsiteX6" fmla="*/ 522 w 9158557"/>
              <a:gd name="connsiteY6" fmla="*/ 0 h 917068"/>
              <a:gd name="connsiteX0" fmla="*/ 522 w 9158557"/>
              <a:gd name="connsiteY0" fmla="*/ 0 h 911412"/>
              <a:gd name="connsiteX1" fmla="*/ 2896 w 9158557"/>
              <a:gd name="connsiteY1" fmla="*/ 910555 h 911412"/>
              <a:gd name="connsiteX2" fmla="*/ 5396661 w 9158557"/>
              <a:gd name="connsiteY2" fmla="*/ 911412 h 911412"/>
              <a:gd name="connsiteX3" fmla="*/ 5912132 w 9158557"/>
              <a:gd name="connsiteY3" fmla="*/ 597647 h 911412"/>
              <a:gd name="connsiteX4" fmla="*/ 9154366 w 9158557"/>
              <a:gd name="connsiteY4" fmla="*/ 595274 h 911412"/>
              <a:gd name="connsiteX5" fmla="*/ 9158557 w 9158557"/>
              <a:gd name="connsiteY5" fmla="*/ 0 h 911412"/>
              <a:gd name="connsiteX6" fmla="*/ 522 w 9158557"/>
              <a:gd name="connsiteY6" fmla="*/ 0 h 91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557" h="911412">
                <a:moveTo>
                  <a:pt x="522" y="0"/>
                </a:moveTo>
                <a:cubicBezTo>
                  <a:pt x="-1968" y="301314"/>
                  <a:pt x="5386" y="609241"/>
                  <a:pt x="2896" y="910555"/>
                </a:cubicBezTo>
                <a:lnTo>
                  <a:pt x="5396661" y="911412"/>
                </a:lnTo>
                <a:lnTo>
                  <a:pt x="5912132" y="597647"/>
                </a:lnTo>
                <a:lnTo>
                  <a:pt x="9154366" y="595274"/>
                </a:lnTo>
                <a:cubicBezTo>
                  <a:pt x="9156856" y="393568"/>
                  <a:pt x="9156067" y="201706"/>
                  <a:pt x="9158557" y="0"/>
                </a:cubicBezTo>
                <a:lnTo>
                  <a:pt x="522"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2" descr="\\.psf\Home\Desktop\Intel.png"/>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445773" y="1813263"/>
            <a:ext cx="1220881" cy="804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78132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Large Bullet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5614" y="1601789"/>
            <a:ext cx="8228012" cy="4570411"/>
          </a:xfrm>
        </p:spPr>
        <p:txBody>
          <a:bodyPr/>
          <a:lstStyle>
            <a:lvl1pPr marL="0" marR="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a:lvl1pPr>
            <a:lvl2pPr>
              <a:defRPr sz="2200"/>
            </a:lvl2pPr>
            <a:lvl3pPr>
              <a:defRPr sz="2200"/>
            </a:lvl3pPr>
            <a:lvl4pPr>
              <a:defRPr/>
            </a:lvl4pPr>
            <a:lvl5pPr>
              <a:defRPr/>
            </a:lvl5pPr>
          </a:lstStyle>
          <a:p>
            <a:pPr marL="0" marR="0" lvl="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a:pPr>
            <a:r>
              <a:rPr lang="en-US" dirty="0" err="1" smtClean="0"/>
              <a:t>22pt</a:t>
            </a:r>
            <a:r>
              <a:rPr lang="en-US" dirty="0" smtClean="0"/>
              <a:t> Intel Clear body text</a:t>
            </a:r>
          </a:p>
          <a:p>
            <a:pPr lvl="1"/>
            <a:r>
              <a:rPr lang="en-US" dirty="0" err="1" smtClean="0"/>
              <a:t>22pt</a:t>
            </a:r>
            <a:r>
              <a:rPr lang="en-US" dirty="0" smtClean="0"/>
              <a:t> Intel Clear large bullet one</a:t>
            </a:r>
          </a:p>
          <a:p>
            <a:pPr lvl="2"/>
            <a:r>
              <a:rPr lang="en-US" dirty="0" err="1" smtClean="0"/>
              <a:t>22pt</a:t>
            </a:r>
            <a:r>
              <a:rPr lang="en-US" dirty="0" smtClean="0"/>
              <a:t> Intel Clear sub-bullet</a:t>
            </a:r>
          </a:p>
          <a:p>
            <a:pPr lvl="3"/>
            <a:r>
              <a:rPr lang="en-US" dirty="0" err="1" smtClean="0"/>
              <a:t>16pt</a:t>
            </a:r>
            <a:r>
              <a:rPr lang="en-US" dirty="0" smtClean="0"/>
              <a:t> Intel Clear fourth level</a:t>
            </a:r>
          </a:p>
          <a:p>
            <a:pPr lvl="4"/>
            <a:r>
              <a:rPr lang="en-US" dirty="0" err="1" smtClean="0"/>
              <a:t>14pt</a:t>
            </a:r>
            <a:r>
              <a:rPr lang="en-US" dirty="0" smtClean="0"/>
              <a:t> Intel Clear fifth level</a:t>
            </a:r>
            <a:endParaRPr lang="en-US" dirty="0"/>
          </a:p>
        </p:txBody>
      </p:sp>
      <p:sp>
        <p:nvSpPr>
          <p:cNvPr id="4" name="Date Placeholder 3"/>
          <p:cNvSpPr>
            <a:spLocks noGrp="1"/>
          </p:cNvSpPr>
          <p:nvPr>
            <p:ph type="dt" sz="half" idx="10"/>
          </p:nvPr>
        </p:nvSpPr>
        <p:spPr/>
        <p:txBody>
          <a:bodyPr/>
          <a:lstStyle/>
          <a:p>
            <a:fld id="{98CAC7F1-0535-4974-A001-A0380B0F8976}" type="datetime1">
              <a:rPr lang="en-US" smtClean="0"/>
              <a:t>10/24/2014</a:t>
            </a:fld>
            <a:endParaRPr lang="en-US" dirty="0"/>
          </a:p>
        </p:txBody>
      </p:sp>
      <p:sp>
        <p:nvSpPr>
          <p:cNvPr id="5" name="Footer Placeholder 4"/>
          <p:cNvSpPr>
            <a:spLocks noGrp="1"/>
          </p:cNvSpPr>
          <p:nvPr>
            <p:ph type="ftr" sz="quarter" idx="11"/>
          </p:nvPr>
        </p:nvSpPr>
        <p:spPr/>
        <p:txBody>
          <a:bodyPr/>
          <a:lstStyle/>
          <a:p>
            <a:r>
              <a:rPr lang="en-US" smtClean="0"/>
              <a:t>Intel Confidential</a:t>
            </a:r>
            <a:endParaRPr lang="en-US" dirty="0"/>
          </a:p>
        </p:txBody>
      </p:sp>
      <p:sp>
        <p:nvSpPr>
          <p:cNvPr id="6" name="Slide Number Placeholder 5"/>
          <p:cNvSpPr>
            <a:spLocks noGrp="1"/>
          </p:cNvSpPr>
          <p:nvPr>
            <p:ph type="sldNum" sz="quarter" idx="12"/>
          </p:nvPr>
        </p:nvSpPr>
        <p:spPr/>
        <p:txBody>
          <a:bodyPr/>
          <a:lstStyle/>
          <a:p>
            <a:fld id="{EE2556C5-CE8C-6547-B838-EA80C61A4AF7}" type="slidenum">
              <a:rPr lang="en-US" smtClean="0"/>
              <a:pPr/>
              <a:t>‹#›</a:t>
            </a:fld>
            <a:endParaRPr lang="en-US" dirty="0"/>
          </a:p>
        </p:txBody>
      </p:sp>
      <p:sp>
        <p:nvSpPr>
          <p:cNvPr id="7" name="Title 6"/>
          <p:cNvSpPr>
            <a:spLocks noGrp="1"/>
          </p:cNvSpPr>
          <p:nvPr>
            <p:ph type="title" hasCustomPrompt="1"/>
          </p:nvPr>
        </p:nvSpPr>
        <p:spPr/>
        <p:txBody>
          <a:bodyPr/>
          <a:lstStyle>
            <a:lvl1pPr>
              <a:defRPr/>
            </a:lvl1pPr>
          </a:lstStyle>
          <a:p>
            <a:r>
              <a:rPr lang="en-US" dirty="0" err="1" smtClean="0"/>
              <a:t>36pt</a:t>
            </a:r>
            <a:r>
              <a:rPr lang="en-US" dirty="0" smtClean="0"/>
              <a:t> Intel Clear Light Headline</a:t>
            </a:r>
            <a:endParaRPr lang="en-US" dirty="0"/>
          </a:p>
        </p:txBody>
      </p:sp>
    </p:spTree>
    <p:extLst>
      <p:ext uri="{BB962C8B-B14F-4D97-AF65-F5344CB8AC3E}">
        <p14:creationId xmlns:p14="http://schemas.microsoft.com/office/powerpoint/2010/main" val="135851182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5614" y="1601789"/>
            <a:ext cx="8228012" cy="4570411"/>
          </a:xfrm>
        </p:spPr>
        <p:txBody>
          <a:bodyPr/>
          <a:lstStyle>
            <a:lvl1pPr marL="0" marR="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a:lvl1pPr>
            <a:lvl2pPr>
              <a:defRPr lang="en-US" sz="1800" kern="1200" baseline="0" dirty="0" err="1" smtClean="0">
                <a:solidFill>
                  <a:schemeClr val="tx2"/>
                </a:solidFill>
                <a:latin typeface="+mn-lt"/>
                <a:ea typeface="+mn-ea"/>
                <a:cs typeface="Intel Clear" panose="020B0604020203020204" pitchFamily="34" charset="0"/>
              </a:defRPr>
            </a:lvl2pPr>
            <a:lvl3pPr marL="571500" indent="-228600">
              <a:defRPr lang="en-US" sz="1800" kern="1200" dirty="0" smtClean="0">
                <a:solidFill>
                  <a:schemeClr val="tx2"/>
                </a:solidFill>
                <a:latin typeface="+mn-lt"/>
                <a:ea typeface="+mn-ea"/>
                <a:cs typeface="Intel Clear" panose="020B0604020203020204" pitchFamily="34" charset="0"/>
              </a:defRPr>
            </a:lvl3pPr>
            <a:lvl4pPr>
              <a:defRPr/>
            </a:lvl4pPr>
            <a:lvl5pPr>
              <a:defRPr/>
            </a:lvl5pPr>
          </a:lstStyle>
          <a:p>
            <a:pPr marL="0" marR="0" lvl="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a:pPr>
            <a:r>
              <a:rPr lang="en-US" dirty="0" err="1" smtClean="0"/>
              <a:t>22pt</a:t>
            </a:r>
            <a:r>
              <a:rPr lang="en-US" dirty="0" smtClean="0"/>
              <a:t> Intel Clear body text</a:t>
            </a:r>
          </a:p>
          <a:p>
            <a:pPr lvl="1"/>
            <a:r>
              <a:rPr lang="en-US" dirty="0" err="1" smtClean="0"/>
              <a:t>18pt</a:t>
            </a:r>
            <a:r>
              <a:rPr lang="en-US" dirty="0" smtClean="0"/>
              <a:t> Intel Clear bullet one</a:t>
            </a:r>
          </a:p>
          <a:p>
            <a:pPr marL="571500" lvl="2" indent="-228600" algn="l" defTabSz="457200" rtl="0" eaLnBrk="1" latinLnBrk="0" hangingPunct="1">
              <a:spcBef>
                <a:spcPts val="800"/>
              </a:spcBef>
              <a:buFont typeface="Wingdings" charset="2"/>
              <a:buChar char="§"/>
            </a:pPr>
            <a:r>
              <a:rPr lang="en-US" dirty="0" err="1" smtClean="0"/>
              <a:t>18pt</a:t>
            </a:r>
            <a:r>
              <a:rPr lang="en-US" dirty="0" smtClean="0"/>
              <a:t> Intel Clear sub-bullet</a:t>
            </a:r>
          </a:p>
          <a:p>
            <a:pPr lvl="3"/>
            <a:r>
              <a:rPr lang="en-US" dirty="0" err="1" smtClean="0"/>
              <a:t>16pt</a:t>
            </a:r>
            <a:r>
              <a:rPr lang="en-US" dirty="0" smtClean="0"/>
              <a:t> Intel Clear fourth level</a:t>
            </a:r>
          </a:p>
          <a:p>
            <a:pPr lvl="4"/>
            <a:r>
              <a:rPr lang="en-US" dirty="0" err="1" smtClean="0"/>
              <a:t>14pt</a:t>
            </a:r>
            <a:r>
              <a:rPr lang="en-US" dirty="0" smtClean="0"/>
              <a:t> Intel Clear fifth level</a:t>
            </a:r>
            <a:endParaRPr lang="en-US" dirty="0"/>
          </a:p>
        </p:txBody>
      </p:sp>
      <p:sp>
        <p:nvSpPr>
          <p:cNvPr id="4" name="Date Placeholder 3"/>
          <p:cNvSpPr>
            <a:spLocks noGrp="1"/>
          </p:cNvSpPr>
          <p:nvPr>
            <p:ph type="dt" sz="half" idx="10"/>
          </p:nvPr>
        </p:nvSpPr>
        <p:spPr/>
        <p:txBody>
          <a:bodyPr/>
          <a:lstStyle/>
          <a:p>
            <a:fld id="{A3DF1F36-8BD2-440C-8C0D-17A3CE25CCB4}" type="datetime1">
              <a:rPr lang="en-US" smtClean="0"/>
              <a:t>10/24/2014</a:t>
            </a:fld>
            <a:endParaRPr lang="en-US" dirty="0"/>
          </a:p>
        </p:txBody>
      </p:sp>
      <p:sp>
        <p:nvSpPr>
          <p:cNvPr id="5" name="Footer Placeholder 4"/>
          <p:cNvSpPr>
            <a:spLocks noGrp="1"/>
          </p:cNvSpPr>
          <p:nvPr>
            <p:ph type="ftr" sz="quarter" idx="11"/>
          </p:nvPr>
        </p:nvSpPr>
        <p:spPr/>
        <p:txBody>
          <a:bodyPr/>
          <a:lstStyle/>
          <a:p>
            <a:r>
              <a:rPr lang="en-US" smtClean="0"/>
              <a:t>Intel Confidential</a:t>
            </a:r>
            <a:endParaRPr lang="en-US" dirty="0"/>
          </a:p>
        </p:txBody>
      </p:sp>
      <p:sp>
        <p:nvSpPr>
          <p:cNvPr id="6" name="Slide Number Placeholder 5"/>
          <p:cNvSpPr>
            <a:spLocks noGrp="1"/>
          </p:cNvSpPr>
          <p:nvPr>
            <p:ph type="sldNum" sz="quarter" idx="12"/>
          </p:nvPr>
        </p:nvSpPr>
        <p:spPr/>
        <p:txBody>
          <a:bodyPr/>
          <a:lstStyle/>
          <a:p>
            <a:fld id="{EE2556C5-CE8C-6547-B838-EA80C61A4AF7}" type="slidenum">
              <a:rPr lang="en-US" smtClean="0"/>
              <a:pPr/>
              <a:t>‹#›</a:t>
            </a:fld>
            <a:endParaRPr lang="en-US" dirty="0"/>
          </a:p>
        </p:txBody>
      </p:sp>
      <p:sp>
        <p:nvSpPr>
          <p:cNvPr id="7" name="Title 6"/>
          <p:cNvSpPr>
            <a:spLocks noGrp="1"/>
          </p:cNvSpPr>
          <p:nvPr>
            <p:ph type="title" hasCustomPrompt="1"/>
          </p:nvPr>
        </p:nvSpPr>
        <p:spPr/>
        <p:txBody>
          <a:bodyPr/>
          <a:lstStyle>
            <a:lvl1pPr>
              <a:defRPr/>
            </a:lvl1pPr>
          </a:lstStyle>
          <a:p>
            <a:r>
              <a:rPr lang="en-US" dirty="0" err="1" smtClean="0"/>
              <a:t>36pt</a:t>
            </a:r>
            <a:r>
              <a:rPr lang="en-US" dirty="0" smtClean="0"/>
              <a:t> Intel Clear Light Headline</a:t>
            </a:r>
            <a:endParaRPr lang="en-US" dirty="0"/>
          </a:p>
        </p:txBody>
      </p:sp>
    </p:spTree>
    <p:extLst>
      <p:ext uri="{BB962C8B-B14F-4D97-AF65-F5344CB8AC3E}">
        <p14:creationId xmlns:p14="http://schemas.microsoft.com/office/powerpoint/2010/main" val="349404590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613" y="442278"/>
            <a:ext cx="8228012" cy="1143000"/>
          </a:xfrm>
        </p:spPr>
        <p:txBody>
          <a:bodyPr/>
          <a:lstStyle/>
          <a:p>
            <a:r>
              <a:rPr lang="en-US" dirty="0" err="1" smtClean="0"/>
              <a:t>36pt</a:t>
            </a:r>
            <a:r>
              <a:rPr lang="en-US" dirty="0" smtClean="0"/>
              <a:t> Intel Clear Light Headline</a:t>
            </a:r>
            <a:endParaRPr lang="en-US" dirty="0"/>
          </a:p>
        </p:txBody>
      </p:sp>
      <p:sp>
        <p:nvSpPr>
          <p:cNvPr id="5" name="Date Placeholder 4"/>
          <p:cNvSpPr>
            <a:spLocks noGrp="1"/>
          </p:cNvSpPr>
          <p:nvPr>
            <p:ph type="dt" sz="half" idx="10"/>
          </p:nvPr>
        </p:nvSpPr>
        <p:spPr/>
        <p:txBody>
          <a:bodyPr/>
          <a:lstStyle/>
          <a:p>
            <a:fld id="{993C30F3-3995-4B0E-B913-810FFB12948D}" type="datetime1">
              <a:rPr lang="en-US" smtClean="0"/>
              <a:t>10/24/2014</a:t>
            </a:fld>
            <a:endParaRPr lang="en-US" dirty="0"/>
          </a:p>
        </p:txBody>
      </p:sp>
      <p:sp>
        <p:nvSpPr>
          <p:cNvPr id="6" name="Footer Placeholder 5"/>
          <p:cNvSpPr>
            <a:spLocks noGrp="1"/>
          </p:cNvSpPr>
          <p:nvPr>
            <p:ph type="ftr" sz="quarter" idx="11"/>
          </p:nvPr>
        </p:nvSpPr>
        <p:spPr/>
        <p:txBody>
          <a:bodyPr/>
          <a:lstStyle/>
          <a:p>
            <a:r>
              <a:rPr lang="en-US" smtClean="0"/>
              <a:t>Intel Confidential</a:t>
            </a:r>
            <a:endParaRPr lang="en-US" dirty="0"/>
          </a:p>
        </p:txBody>
      </p:sp>
      <p:sp>
        <p:nvSpPr>
          <p:cNvPr id="7" name="Slide Number Placeholder 6"/>
          <p:cNvSpPr>
            <a:spLocks noGrp="1"/>
          </p:cNvSpPr>
          <p:nvPr>
            <p:ph type="sldNum" sz="quarter" idx="12"/>
          </p:nvPr>
        </p:nvSpPr>
        <p:spPr/>
        <p:txBody>
          <a:bodyPr/>
          <a:lstStyle/>
          <a:p>
            <a:fld id="{EE2556C5-CE8C-6547-B838-EA80C61A4AF7}" type="slidenum">
              <a:rPr lang="en-US" smtClean="0"/>
              <a:pPr/>
              <a:t>‹#›</a:t>
            </a:fld>
            <a:endParaRPr lang="en-US" dirty="0"/>
          </a:p>
        </p:txBody>
      </p:sp>
      <p:sp>
        <p:nvSpPr>
          <p:cNvPr id="15" name="Content Placeholder 2"/>
          <p:cNvSpPr>
            <a:spLocks noGrp="1"/>
          </p:cNvSpPr>
          <p:nvPr>
            <p:ph sz="half" idx="1" hasCustomPrompt="1"/>
          </p:nvPr>
        </p:nvSpPr>
        <p:spPr>
          <a:xfrm>
            <a:off x="457200" y="1601788"/>
            <a:ext cx="4005264" cy="4570412"/>
          </a:xfrm>
        </p:spPr>
        <p:txBody>
          <a:bodyPr vert="horz" lIns="0" tIns="0" rIns="0" bIns="0" rtlCol="0">
            <a:noAutofit/>
          </a:bodyPr>
          <a:lstStyle>
            <a:lvl1pPr>
              <a:defRPr lang="en-US" dirty="0" smtClean="0"/>
            </a:lvl1pPr>
            <a:lvl2pPr>
              <a:defRPr lang="en-US" dirty="0" smtClean="0"/>
            </a:lvl2pPr>
            <a:lvl3pPr>
              <a:defRPr lang="en-US" sz="1600" dirty="0" smtClean="0"/>
            </a:lvl3pPr>
            <a:lvl4pPr>
              <a:defRPr lang="en-US" sz="1400" dirty="0" smtClean="0"/>
            </a:lvl4pPr>
            <a:lvl5pPr>
              <a:defRPr lang="en-US" dirty="0"/>
            </a:lvl5pPr>
          </a:lstStyle>
          <a:p>
            <a:pPr marR="0" lvl="0" fontAlgn="auto">
              <a:lnSpc>
                <a:spcPct val="100000"/>
              </a:lnSpc>
              <a:buClrTx/>
              <a:buSzTx/>
              <a:tabLst/>
            </a:pPr>
            <a:r>
              <a:rPr lang="en-US" dirty="0" err="1" smtClean="0"/>
              <a:t>22pt</a:t>
            </a:r>
            <a:r>
              <a:rPr lang="en-US" dirty="0" smtClean="0"/>
              <a:t> Intel Clear body text</a:t>
            </a:r>
          </a:p>
          <a:p>
            <a:pPr marR="0" lvl="1" fontAlgn="auto">
              <a:lnSpc>
                <a:spcPct val="100000"/>
              </a:lnSpc>
              <a:spcAft>
                <a:spcPts val="0"/>
              </a:spcAft>
              <a:buClrTx/>
              <a:buSzTx/>
              <a:tabLst/>
            </a:pPr>
            <a:r>
              <a:rPr lang="en-US" dirty="0" err="1" smtClean="0"/>
              <a:t>18pt</a:t>
            </a:r>
            <a:r>
              <a:rPr lang="en-US" dirty="0" smtClean="0"/>
              <a:t> Intel Clear bullet one</a:t>
            </a:r>
          </a:p>
          <a:p>
            <a:pPr lvl="2"/>
            <a:r>
              <a:rPr lang="en-US" dirty="0" err="1" smtClean="0"/>
              <a:t>16pt</a:t>
            </a:r>
            <a:r>
              <a:rPr lang="en-US" dirty="0" smtClean="0"/>
              <a:t> Intel Clear third level</a:t>
            </a:r>
          </a:p>
          <a:p>
            <a:pPr lvl="3"/>
            <a:r>
              <a:rPr lang="en-US" dirty="0" err="1" smtClean="0"/>
              <a:t>14pt</a:t>
            </a:r>
            <a:r>
              <a:rPr lang="en-US" dirty="0" smtClean="0"/>
              <a:t> Intel Clear fourth level</a:t>
            </a:r>
          </a:p>
          <a:p>
            <a:pPr lvl="4"/>
            <a:r>
              <a:rPr lang="en-US" dirty="0" err="1" smtClean="0"/>
              <a:t>14pt</a:t>
            </a:r>
            <a:r>
              <a:rPr lang="en-US" dirty="0" smtClean="0"/>
              <a:t> Intel Clear fifth level</a:t>
            </a:r>
            <a:endParaRPr lang="en-US" dirty="0"/>
          </a:p>
        </p:txBody>
      </p:sp>
      <p:sp>
        <p:nvSpPr>
          <p:cNvPr id="16" name="Content Placeholder 2"/>
          <p:cNvSpPr>
            <a:spLocks noGrp="1"/>
          </p:cNvSpPr>
          <p:nvPr>
            <p:ph sz="half" idx="13" hasCustomPrompt="1"/>
          </p:nvPr>
        </p:nvSpPr>
        <p:spPr>
          <a:xfrm>
            <a:off x="4678363" y="1601788"/>
            <a:ext cx="4005264" cy="4570412"/>
          </a:xfrm>
        </p:spPr>
        <p:txBody>
          <a:bodyPr vert="horz" lIns="0" tIns="0" rIns="0" bIns="0" rtlCol="0">
            <a:noAutofit/>
          </a:bodyPr>
          <a:lstStyle>
            <a:lvl1pPr>
              <a:defRPr lang="en-US" dirty="0" smtClean="0"/>
            </a:lvl1pPr>
            <a:lvl2pPr>
              <a:defRPr lang="en-US" dirty="0" smtClean="0"/>
            </a:lvl2pPr>
            <a:lvl3pPr>
              <a:defRPr lang="en-US" sz="1600" dirty="0" smtClean="0"/>
            </a:lvl3pPr>
            <a:lvl4pPr>
              <a:defRPr lang="en-US" sz="1400" dirty="0" smtClean="0"/>
            </a:lvl4pPr>
            <a:lvl5pPr>
              <a:defRPr lang="en-US" dirty="0"/>
            </a:lvl5pPr>
          </a:lstStyle>
          <a:p>
            <a:pPr marR="0" lvl="0" fontAlgn="auto">
              <a:lnSpc>
                <a:spcPct val="100000"/>
              </a:lnSpc>
              <a:buClrTx/>
              <a:buSzTx/>
              <a:tabLst/>
            </a:pPr>
            <a:r>
              <a:rPr lang="en-US" dirty="0" err="1" smtClean="0"/>
              <a:t>22pt</a:t>
            </a:r>
            <a:r>
              <a:rPr lang="en-US" dirty="0" smtClean="0"/>
              <a:t> Intel Clear body text</a:t>
            </a:r>
          </a:p>
          <a:p>
            <a:pPr marR="0" lvl="1" fontAlgn="auto">
              <a:lnSpc>
                <a:spcPct val="100000"/>
              </a:lnSpc>
              <a:spcAft>
                <a:spcPts val="0"/>
              </a:spcAft>
              <a:buClrTx/>
              <a:buSzTx/>
              <a:tabLst/>
            </a:pPr>
            <a:r>
              <a:rPr lang="en-US" dirty="0" err="1" smtClean="0"/>
              <a:t>18pt</a:t>
            </a:r>
            <a:r>
              <a:rPr lang="en-US" dirty="0" smtClean="0"/>
              <a:t> Intel Clear bullet one</a:t>
            </a:r>
          </a:p>
          <a:p>
            <a:pPr lvl="2"/>
            <a:r>
              <a:rPr lang="en-US" dirty="0" err="1" smtClean="0"/>
              <a:t>16pt</a:t>
            </a:r>
            <a:r>
              <a:rPr lang="en-US" dirty="0" smtClean="0"/>
              <a:t> Intel Clear third level</a:t>
            </a:r>
          </a:p>
          <a:p>
            <a:pPr lvl="3"/>
            <a:r>
              <a:rPr lang="en-US" dirty="0" err="1" smtClean="0"/>
              <a:t>14pt</a:t>
            </a:r>
            <a:r>
              <a:rPr lang="en-US" dirty="0" smtClean="0"/>
              <a:t> Intel Clear fourth level</a:t>
            </a:r>
          </a:p>
          <a:p>
            <a:pPr lvl="4"/>
            <a:r>
              <a:rPr lang="en-US" dirty="0" err="1" smtClean="0"/>
              <a:t>14pt</a:t>
            </a:r>
            <a:r>
              <a:rPr lang="en-US" dirty="0" smtClean="0"/>
              <a:t> Intel Clear fifth level</a:t>
            </a:r>
            <a:endParaRPr lang="en-US" dirty="0"/>
          </a:p>
        </p:txBody>
      </p:sp>
    </p:spTree>
    <p:extLst>
      <p:ext uri="{BB962C8B-B14F-4D97-AF65-F5344CB8AC3E}">
        <p14:creationId xmlns:p14="http://schemas.microsoft.com/office/powerpoint/2010/main" val="406206368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Quote and Attribu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613" y="442278"/>
            <a:ext cx="8228012" cy="1143000"/>
          </a:xfrm>
        </p:spPr>
        <p:txBody>
          <a:bodyPr/>
          <a:lstStyle>
            <a:lvl1pPr marL="0" marR="0" indent="0" algn="l" defTabSz="457200" rtl="0" eaLnBrk="1" fontAlgn="auto" latinLnBrk="0" hangingPunct="1">
              <a:lnSpc>
                <a:spcPct val="100000"/>
              </a:lnSpc>
              <a:spcBef>
                <a:spcPct val="0"/>
              </a:spcBef>
              <a:spcAft>
                <a:spcPts val="0"/>
              </a:spcAft>
              <a:buClrTx/>
              <a:buSzTx/>
              <a:buFontTx/>
              <a:buNone/>
              <a:tabLst/>
              <a:defRPr lang="en-US" sz="3600" b="0" i="0" u="none" strike="noStrike" baseline="0" smtClean="0"/>
            </a:lvl1pPr>
          </a:lstStyle>
          <a:p>
            <a:r>
              <a:rPr lang="en-US" dirty="0" err="1" smtClean="0"/>
              <a:t>36pt</a:t>
            </a:r>
            <a:r>
              <a:rPr lang="en-US" dirty="0" smtClean="0"/>
              <a:t> Intel Clear Light Headline</a:t>
            </a:r>
            <a:endParaRPr lang="en-US" dirty="0"/>
          </a:p>
        </p:txBody>
      </p:sp>
      <p:sp>
        <p:nvSpPr>
          <p:cNvPr id="3" name="Content Placeholder 2"/>
          <p:cNvSpPr>
            <a:spLocks noGrp="1"/>
          </p:cNvSpPr>
          <p:nvPr>
            <p:ph idx="1" hasCustomPrompt="1"/>
          </p:nvPr>
        </p:nvSpPr>
        <p:spPr>
          <a:xfrm>
            <a:off x="455612" y="1601789"/>
            <a:ext cx="8228013" cy="4570411"/>
          </a:xfrm>
        </p:spPr>
        <p:txBody>
          <a:bodyPr anchor="ctr" anchorCtr="0"/>
          <a:lstStyle>
            <a:lvl1pPr marL="204788" indent="-204788">
              <a:defRPr sz="4800" baseline="0">
                <a:solidFill>
                  <a:schemeClr val="accent2"/>
                </a:solidFill>
                <a:latin typeface="+mj-lt"/>
                <a:cs typeface="Intel Clear Light" panose="020B0404020203020204" pitchFamily="34" charset="0"/>
              </a:defRPr>
            </a:lvl1pPr>
            <a:lvl2pPr marL="417513" indent="-225425">
              <a:buFont typeface="Lucida Grande"/>
              <a:buChar char="−"/>
              <a:defRPr sz="1600" baseline="0">
                <a:latin typeface="+mn-lt"/>
                <a:cs typeface="Intel Clear" panose="020B0604020203020204" pitchFamily="34" charset="0"/>
              </a:defRPr>
            </a:lvl2pPr>
            <a:lvl3pPr marL="685800" indent="-228600">
              <a:defRPr sz="1200">
                <a:latin typeface="+mn-lt"/>
              </a:defRPr>
            </a:lvl3pPr>
            <a:lvl4pPr>
              <a:defRPr sz="1100">
                <a:latin typeface="+mn-lt"/>
              </a:defRPr>
            </a:lvl4pPr>
            <a:lvl5pPr>
              <a:defRPr sz="1050">
                <a:latin typeface="+mn-lt"/>
              </a:defRPr>
            </a:lvl5pPr>
          </a:lstStyle>
          <a:p>
            <a:pPr lvl="0"/>
            <a:r>
              <a:rPr lang="en-US" dirty="0" smtClean="0"/>
              <a:t>“</a:t>
            </a:r>
            <a:r>
              <a:rPr lang="en-US" dirty="0" err="1" smtClean="0"/>
              <a:t>48pt</a:t>
            </a:r>
            <a:r>
              <a:rPr lang="en-US" dirty="0" smtClean="0"/>
              <a:t> Intel Clear Light Text”</a:t>
            </a:r>
          </a:p>
          <a:p>
            <a:pPr lvl="1"/>
            <a:r>
              <a:rPr lang="en-US" dirty="0" err="1" smtClean="0"/>
              <a:t>16pt</a:t>
            </a:r>
            <a:r>
              <a:rPr lang="en-US" dirty="0" smtClean="0"/>
              <a:t> Attribution</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B56BAFBD-3A76-4213-BE19-97CCF7B913CD}" type="datetime1">
              <a:rPr lang="en-US" smtClean="0"/>
              <a:t>10/24/2014</a:t>
            </a:fld>
            <a:endParaRPr lang="en-US" dirty="0"/>
          </a:p>
        </p:txBody>
      </p:sp>
      <p:sp>
        <p:nvSpPr>
          <p:cNvPr id="5" name="Footer Placeholder 4"/>
          <p:cNvSpPr>
            <a:spLocks noGrp="1"/>
          </p:cNvSpPr>
          <p:nvPr>
            <p:ph type="ftr" sz="quarter" idx="11"/>
          </p:nvPr>
        </p:nvSpPr>
        <p:spPr/>
        <p:txBody>
          <a:bodyPr/>
          <a:lstStyle/>
          <a:p>
            <a:r>
              <a:rPr lang="en-US" smtClean="0"/>
              <a:t>Intel Confidential</a:t>
            </a:r>
            <a:endParaRPr lang="en-US" dirty="0"/>
          </a:p>
        </p:txBody>
      </p:sp>
      <p:sp>
        <p:nvSpPr>
          <p:cNvPr id="6" name="Slide Number Placeholder 5"/>
          <p:cNvSpPr>
            <a:spLocks noGrp="1"/>
          </p:cNvSpPr>
          <p:nvPr>
            <p:ph type="sldNum" sz="quarter" idx="12"/>
          </p:nvPr>
        </p:nvSpPr>
        <p:spPr/>
        <p:txBody>
          <a:bodyPr/>
          <a:lstStyle/>
          <a:p>
            <a:fld id="{EE2556C5-CE8C-6547-B838-EA80C61A4AF7}" type="slidenum">
              <a:rPr lang="en-US" smtClean="0"/>
              <a:pPr/>
              <a:t>‹#›</a:t>
            </a:fld>
            <a:endParaRPr lang="en-US" dirty="0"/>
          </a:p>
        </p:txBody>
      </p:sp>
    </p:spTree>
    <p:extLst>
      <p:ext uri="{BB962C8B-B14F-4D97-AF65-F5344CB8AC3E}">
        <p14:creationId xmlns:p14="http://schemas.microsoft.com/office/powerpoint/2010/main" val="119294656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White Section Brea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613" y="2159448"/>
            <a:ext cx="7772400" cy="1362075"/>
          </a:xfrm>
        </p:spPr>
        <p:txBody>
          <a:bodyPr anchor="b" anchorCtr="0">
            <a:noAutofit/>
          </a:bodyPr>
          <a:lstStyle>
            <a:lvl1pPr algn="l">
              <a:defRPr sz="3600" b="0" cap="none">
                <a:solidFill>
                  <a:schemeClr val="accent1"/>
                </a:solidFill>
                <a:latin typeface="+mj-lt"/>
                <a:cs typeface="Intel Clear Light" panose="020B0404020203020204" pitchFamily="34" charset="0"/>
              </a:defRPr>
            </a:lvl1pPr>
          </a:lstStyle>
          <a:p>
            <a:r>
              <a:rPr lang="en-US" dirty="0" err="1" smtClean="0"/>
              <a:t>36pt</a:t>
            </a:r>
            <a:r>
              <a:rPr lang="en-US" dirty="0" smtClean="0"/>
              <a:t> Intel Clear Light Text</a:t>
            </a:r>
            <a:endParaRPr lang="en-US" dirty="0"/>
          </a:p>
        </p:txBody>
      </p:sp>
      <p:sp>
        <p:nvSpPr>
          <p:cNvPr id="3" name="Text Placeholder 2"/>
          <p:cNvSpPr>
            <a:spLocks noGrp="1"/>
          </p:cNvSpPr>
          <p:nvPr>
            <p:ph type="body" idx="1" hasCustomPrompt="1"/>
          </p:nvPr>
        </p:nvSpPr>
        <p:spPr>
          <a:xfrm>
            <a:off x="455613" y="3670233"/>
            <a:ext cx="7772400" cy="1500187"/>
          </a:xfrm>
        </p:spPr>
        <p:txBody>
          <a:bodyPr anchor="t" anchorCtr="0">
            <a:noAutofit/>
          </a:bodyPr>
          <a:lstStyle>
            <a:lvl1pPr marL="0" indent="0">
              <a:buNone/>
              <a:defRPr sz="1600" b="1" baseline="0">
                <a:solidFill>
                  <a:schemeClr val="accent2"/>
                </a:solidFill>
                <a:latin typeface="+mn-lt"/>
                <a:cs typeface="Intel Clear" panose="020B0604020203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en-US" dirty="0" err="1" smtClean="0"/>
              <a:t>16pt</a:t>
            </a:r>
            <a:r>
              <a:rPr lang="en-US" dirty="0" smtClean="0"/>
              <a:t> Intel Clear Bolded Subhead</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E2556C5-CE8C-6547-B838-EA80C61A4AF7}" type="slidenum">
              <a:rPr lang="en-US" smtClean="0"/>
              <a:pPr/>
              <a:t>‹#›</a:t>
            </a:fld>
            <a:endParaRPr lang="en-US" dirty="0"/>
          </a:p>
        </p:txBody>
      </p:sp>
    </p:spTree>
    <p:extLst>
      <p:ext uri="{BB962C8B-B14F-4D97-AF65-F5344CB8AC3E}">
        <p14:creationId xmlns:p14="http://schemas.microsoft.com/office/powerpoint/2010/main" val="24037270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Blue Section Break">
    <p:bg>
      <p:bgPr>
        <a:solidFill>
          <a:schemeClr val="accent1"/>
        </a:solidFill>
        <a:effectLst/>
      </p:bgPr>
    </p:bg>
    <p:spTree>
      <p:nvGrpSpPr>
        <p:cNvPr id="1" name=""/>
        <p:cNvGrpSpPr/>
        <p:nvPr/>
      </p:nvGrpSpPr>
      <p:grpSpPr>
        <a:xfrm>
          <a:off x="0" y="0"/>
          <a:ext cx="0" cy="0"/>
          <a:chOff x="0" y="0"/>
          <a:chExt cx="0" cy="0"/>
        </a:xfrm>
      </p:grpSpPr>
      <p:pic>
        <p:nvPicPr>
          <p:cNvPr id="3074" name="Picture 2" descr="\\.psf\Home\Desktop\NewIntelFooterWHT4x3.png"/>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587" y="6400800"/>
            <a:ext cx="9144000" cy="457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hasCustomPrompt="1"/>
          </p:nvPr>
        </p:nvSpPr>
        <p:spPr>
          <a:xfrm>
            <a:off x="455613" y="2159448"/>
            <a:ext cx="7772400" cy="1362075"/>
          </a:xfrm>
        </p:spPr>
        <p:txBody>
          <a:bodyPr anchor="b" anchorCtr="0">
            <a:noAutofit/>
          </a:bodyPr>
          <a:lstStyle>
            <a:lvl1pPr algn="l">
              <a:defRPr sz="3600" b="0" cap="none">
                <a:solidFill>
                  <a:schemeClr val="bg1"/>
                </a:solidFill>
                <a:latin typeface="+mj-lt"/>
                <a:cs typeface="Intel Clear Light" panose="020B0404020203020204" pitchFamily="34" charset="0"/>
              </a:defRPr>
            </a:lvl1pPr>
          </a:lstStyle>
          <a:p>
            <a:r>
              <a:rPr lang="en-US" dirty="0" err="1" smtClean="0"/>
              <a:t>36pt</a:t>
            </a:r>
            <a:r>
              <a:rPr lang="en-US" dirty="0" smtClean="0"/>
              <a:t> Intel Clear Light Text</a:t>
            </a:r>
            <a:endParaRPr lang="en-US" dirty="0"/>
          </a:p>
        </p:txBody>
      </p:sp>
      <p:sp>
        <p:nvSpPr>
          <p:cNvPr id="3" name="Text Placeholder 2"/>
          <p:cNvSpPr>
            <a:spLocks noGrp="1"/>
          </p:cNvSpPr>
          <p:nvPr>
            <p:ph type="body" idx="1" hasCustomPrompt="1"/>
          </p:nvPr>
        </p:nvSpPr>
        <p:spPr>
          <a:xfrm>
            <a:off x="455613" y="3670233"/>
            <a:ext cx="7772400" cy="1500187"/>
          </a:xfrm>
        </p:spPr>
        <p:txBody>
          <a:bodyPr anchor="t" anchorCtr="0">
            <a:noAutofit/>
          </a:bodyPr>
          <a:lstStyle>
            <a:lvl1pPr marL="0" indent="0">
              <a:buNone/>
              <a:defRPr sz="1600" b="1" baseline="0">
                <a:solidFill>
                  <a:schemeClr val="accent3"/>
                </a:solidFill>
                <a:latin typeface="+mn-lt"/>
                <a:cs typeface="Intel Clear" panose="020B0604020203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en-US" dirty="0" err="1" smtClean="0"/>
              <a:t>16pt</a:t>
            </a:r>
            <a:r>
              <a:rPr lang="en-US" dirty="0" smtClean="0"/>
              <a:t> Intel Clear Bolded Subhead</a:t>
            </a:r>
            <a:endParaRPr lang="en-US" dirty="0"/>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EE2556C5-CE8C-6547-B838-EA80C61A4AF7}" type="slidenum">
              <a:rPr lang="en-US" smtClean="0"/>
              <a:pPr/>
              <a:t>‹#›</a:t>
            </a:fld>
            <a:endParaRPr lang="en-US" dirty="0"/>
          </a:p>
        </p:txBody>
      </p:sp>
      <p:sp>
        <p:nvSpPr>
          <p:cNvPr id="7" name="Footer Placeholder 4"/>
          <p:cNvSpPr txBox="1">
            <a:spLocks/>
          </p:cNvSpPr>
          <p:nvPr userDrawn="1"/>
        </p:nvSpPr>
        <p:spPr>
          <a:xfrm>
            <a:off x="0" y="6682582"/>
            <a:ext cx="9144000" cy="190500"/>
          </a:xfrm>
          <a:prstGeom prst="rect">
            <a:avLst/>
          </a:prstGeom>
        </p:spPr>
        <p:txBody>
          <a:bodyPr anchor="ctr"/>
          <a:lstStyle>
            <a:defPPr>
              <a:defRPr lang="en-US"/>
            </a:defPPr>
            <a:lvl1pPr marL="0" algn="ctr" defTabSz="457200" rtl="0" eaLnBrk="1" latinLnBrk="0" hangingPunct="1">
              <a:defRPr sz="800" kern="1200">
                <a:solidFill>
                  <a:schemeClr val="tx1">
                    <a:tint val="75000"/>
                  </a:schemeClr>
                </a:solidFill>
                <a:latin typeface="Neo Sans Inte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700" dirty="0" smtClean="0">
                <a:solidFill>
                  <a:schemeClr val="tx1">
                    <a:lumMod val="50000"/>
                    <a:lumOff val="50000"/>
                  </a:schemeClr>
                </a:solidFill>
                <a:latin typeface="+mn-lt"/>
              </a:rPr>
              <a:t>Copyright</a:t>
            </a:r>
            <a:r>
              <a:rPr lang="en-US" sz="700" baseline="0" dirty="0" smtClean="0">
                <a:solidFill>
                  <a:schemeClr val="tx1">
                    <a:lumMod val="50000"/>
                    <a:lumOff val="50000"/>
                  </a:schemeClr>
                </a:solidFill>
                <a:latin typeface="+mn-lt"/>
              </a:rPr>
              <a:t> </a:t>
            </a:r>
            <a:r>
              <a:rPr lang="en-US" sz="700" dirty="0" smtClean="0">
                <a:solidFill>
                  <a:schemeClr val="tx1">
                    <a:lumMod val="50000"/>
                    <a:lumOff val="50000"/>
                  </a:schemeClr>
                </a:solidFill>
                <a:latin typeface="+mn-lt"/>
              </a:rPr>
              <a:t>©  2014, Intel Corporation. All rights reserved. *Other names and brands may be claimed as the property of others.</a:t>
            </a:r>
            <a:endParaRPr lang="en-US" sz="700" dirty="0">
              <a:solidFill>
                <a:schemeClr val="tx1">
                  <a:lumMod val="50000"/>
                  <a:lumOff val="50000"/>
                </a:schemeClr>
              </a:solidFill>
              <a:latin typeface="+mn-lt"/>
            </a:endParaRPr>
          </a:p>
        </p:txBody>
      </p:sp>
      <p:sp>
        <p:nvSpPr>
          <p:cNvPr id="9" name="Rounded Rectangle 8">
            <a:hlinkClick r:id="" action="ppaction://customshow?id=0&amp;return=true"/>
          </p:cNvPr>
          <p:cNvSpPr/>
          <p:nvPr userDrawn="1"/>
        </p:nvSpPr>
        <p:spPr>
          <a:xfrm>
            <a:off x="37539" y="6717508"/>
            <a:ext cx="1011332" cy="118110"/>
          </a:xfrm>
          <a:prstGeom prst="round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lang="en-US" sz="800" b="1" dirty="0" smtClean="0">
                <a:solidFill>
                  <a:schemeClr val="tx1"/>
                </a:solidFill>
              </a:rPr>
              <a:t>Optimization Notice</a:t>
            </a:r>
            <a:endParaRPr lang="en-US" sz="800" b="1" dirty="0">
              <a:solidFill>
                <a:schemeClr val="tx1"/>
              </a:solidFill>
            </a:endParaRPr>
          </a:p>
        </p:txBody>
      </p:sp>
    </p:spTree>
    <p:extLst>
      <p:ext uri="{BB962C8B-B14F-4D97-AF65-F5344CB8AC3E}">
        <p14:creationId xmlns:p14="http://schemas.microsoft.com/office/powerpoint/2010/main" val="111011233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613" y="442278"/>
            <a:ext cx="8228012" cy="988746"/>
          </a:xfrm>
        </p:spPr>
        <p:txBody>
          <a:bodyPr/>
          <a:lstStyle/>
          <a:p>
            <a:r>
              <a:rPr lang="en-US" dirty="0" err="1" smtClean="0"/>
              <a:t>36pt</a:t>
            </a:r>
            <a:r>
              <a:rPr lang="en-US" dirty="0" smtClean="0"/>
              <a:t> Intel Clear Light Headline</a:t>
            </a:r>
            <a:endParaRPr lang="en-US" dirty="0"/>
          </a:p>
        </p:txBody>
      </p:sp>
      <p:sp>
        <p:nvSpPr>
          <p:cNvPr id="3" name="Date Placeholder 2"/>
          <p:cNvSpPr>
            <a:spLocks noGrp="1"/>
          </p:cNvSpPr>
          <p:nvPr>
            <p:ph type="dt" sz="half" idx="10"/>
          </p:nvPr>
        </p:nvSpPr>
        <p:spPr>
          <a:xfrm>
            <a:off x="457200" y="6362366"/>
            <a:ext cx="2133600" cy="365125"/>
          </a:xfrm>
        </p:spPr>
        <p:txBody>
          <a:bodyPr/>
          <a:lstStyle/>
          <a:p>
            <a:fld id="{C35A3E6E-686C-4F0D-8426-427A83407012}" type="datetime1">
              <a:rPr lang="en-US" smtClean="0"/>
              <a:t>10/24/2014</a:t>
            </a:fld>
            <a:endParaRPr lang="en-US" dirty="0"/>
          </a:p>
        </p:txBody>
      </p:sp>
      <p:sp>
        <p:nvSpPr>
          <p:cNvPr id="4" name="Footer Placeholder 3"/>
          <p:cNvSpPr>
            <a:spLocks noGrp="1"/>
          </p:cNvSpPr>
          <p:nvPr>
            <p:ph type="ftr" sz="quarter" idx="11"/>
          </p:nvPr>
        </p:nvSpPr>
        <p:spPr/>
        <p:txBody>
          <a:bodyPr/>
          <a:lstStyle/>
          <a:p>
            <a:r>
              <a:rPr lang="en-US" smtClean="0"/>
              <a:t>Intel Confidential</a:t>
            </a:r>
            <a:endParaRPr lang="en-US" dirty="0"/>
          </a:p>
        </p:txBody>
      </p:sp>
      <p:sp>
        <p:nvSpPr>
          <p:cNvPr id="5" name="Slide Number Placeholder 4"/>
          <p:cNvSpPr>
            <a:spLocks noGrp="1"/>
          </p:cNvSpPr>
          <p:nvPr>
            <p:ph type="sldNum" sz="quarter" idx="12"/>
          </p:nvPr>
        </p:nvSpPr>
        <p:spPr/>
        <p:txBody>
          <a:bodyPr/>
          <a:lstStyle/>
          <a:p>
            <a:fld id="{EE2556C5-CE8C-6547-B838-EA80C61A4AF7}" type="slidenum">
              <a:rPr lang="en-US" smtClean="0"/>
              <a:pPr/>
              <a:t>‹#›</a:t>
            </a:fld>
            <a:endParaRPr lang="en-US" dirty="0"/>
          </a:p>
        </p:txBody>
      </p:sp>
    </p:spTree>
    <p:extLst>
      <p:ext uri="{BB962C8B-B14F-4D97-AF65-F5344CB8AC3E}">
        <p14:creationId xmlns:p14="http://schemas.microsoft.com/office/powerpoint/2010/main" val="41371696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5613" y="442277"/>
            <a:ext cx="8229600" cy="1143000"/>
          </a:xfrm>
          <a:prstGeom prst="rect">
            <a:avLst/>
          </a:prstGeom>
        </p:spPr>
        <p:txBody>
          <a:bodyPr vert="horz" lIns="0" tIns="0" rIns="0" bIns="0" rtlCol="0" anchor="t" anchorCtr="0">
            <a:noAutofit/>
          </a:bodyPr>
          <a:lstStyle/>
          <a:p>
            <a:r>
              <a:rPr lang="en-US" dirty="0" smtClean="0"/>
              <a:t>36pt Intel Clear Light Headline</a:t>
            </a:r>
            <a:endParaRPr lang="en-US" dirty="0"/>
          </a:p>
        </p:txBody>
      </p:sp>
      <p:sp>
        <p:nvSpPr>
          <p:cNvPr id="3" name="Text Placeholder 2"/>
          <p:cNvSpPr>
            <a:spLocks noGrp="1"/>
          </p:cNvSpPr>
          <p:nvPr>
            <p:ph type="body" idx="1"/>
          </p:nvPr>
        </p:nvSpPr>
        <p:spPr>
          <a:xfrm>
            <a:off x="455613" y="1601789"/>
            <a:ext cx="8228012" cy="4570411"/>
          </a:xfrm>
          <a:prstGeom prst="rect">
            <a:avLst/>
          </a:prstGeom>
        </p:spPr>
        <p:txBody>
          <a:bodyPr vert="horz" lIns="0" tIns="0" rIns="0" bIns="0" rtlCol="0">
            <a:noAutofit/>
          </a:bodyPr>
          <a:lstStyle/>
          <a:p>
            <a:pPr lvl="0"/>
            <a:r>
              <a:rPr lang="en-US" dirty="0" err="1" smtClean="0"/>
              <a:t>22pt</a:t>
            </a:r>
            <a:r>
              <a:rPr lang="en-US" dirty="0" smtClean="0"/>
              <a:t> Intel Clear body text</a:t>
            </a:r>
          </a:p>
          <a:p>
            <a:pPr lvl="1"/>
            <a:r>
              <a:rPr lang="en-US" dirty="0" err="1" smtClean="0"/>
              <a:t>18pt</a:t>
            </a:r>
            <a:r>
              <a:rPr lang="en-US" dirty="0" smtClean="0"/>
              <a:t> Intel Clear bullet one</a:t>
            </a:r>
          </a:p>
          <a:p>
            <a:pPr lvl="2"/>
            <a:r>
              <a:rPr lang="en-US" dirty="0" err="1" smtClean="0"/>
              <a:t>18pt</a:t>
            </a:r>
            <a:r>
              <a:rPr lang="en-US" dirty="0" smtClean="0"/>
              <a:t> Intel Clear sub-bullet</a:t>
            </a:r>
          </a:p>
          <a:p>
            <a:pPr lvl="3"/>
            <a:r>
              <a:rPr lang="en-US" dirty="0" err="1" smtClean="0"/>
              <a:t>16pt</a:t>
            </a:r>
            <a:r>
              <a:rPr lang="en-US" dirty="0" smtClean="0"/>
              <a:t> Intel Clear fourth level</a:t>
            </a:r>
          </a:p>
          <a:p>
            <a:pPr lvl="4"/>
            <a:r>
              <a:rPr lang="en-US" dirty="0" err="1" smtClean="0"/>
              <a:t>14pt</a:t>
            </a:r>
            <a:r>
              <a:rPr lang="en-US" dirty="0" smtClean="0"/>
              <a:t> Intel Clear 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900">
                <a:solidFill>
                  <a:schemeClr val="tx1">
                    <a:tint val="75000"/>
                  </a:schemeClr>
                </a:solidFill>
                <a:latin typeface="+mn-lt"/>
              </a:defRPr>
            </a:lvl1pPr>
          </a:lstStyle>
          <a:p>
            <a:fld id="{52B1FC00-AEE1-4045-844D-EC769812F0A3}" type="datetime1">
              <a:rPr lang="en-US" smtClean="0"/>
              <a:t>10/24/2014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900">
                <a:solidFill>
                  <a:schemeClr val="tx1">
                    <a:tint val="75000"/>
                  </a:schemeClr>
                </a:solidFill>
                <a:latin typeface="+mn-lt"/>
              </a:defRPr>
            </a:lvl1pPr>
          </a:lstStyle>
          <a:p>
            <a:r>
              <a:rPr lang="en-US" smtClean="0"/>
              <a:t>Intel Confidential</a:t>
            </a:r>
            <a:endParaRPr lang="en-US" dirty="0"/>
          </a:p>
        </p:txBody>
      </p:sp>
      <p:sp>
        <p:nvSpPr>
          <p:cNvPr id="6" name="Slide Number Placeholder 5"/>
          <p:cNvSpPr>
            <a:spLocks noGrp="1"/>
          </p:cNvSpPr>
          <p:nvPr>
            <p:ph type="sldNum" sz="quarter" idx="4"/>
          </p:nvPr>
        </p:nvSpPr>
        <p:spPr>
          <a:xfrm>
            <a:off x="6872352" y="6456190"/>
            <a:ext cx="2133600" cy="365125"/>
          </a:xfrm>
          <a:prstGeom prst="rect">
            <a:avLst/>
          </a:prstGeom>
        </p:spPr>
        <p:txBody>
          <a:bodyPr vert="horz" lIns="0" tIns="0" rIns="0" bIns="0" rtlCol="0" anchor="ctr"/>
          <a:lstStyle>
            <a:lvl1pPr algn="r">
              <a:defRPr sz="900">
                <a:solidFill>
                  <a:schemeClr val="bg1"/>
                </a:solidFill>
                <a:latin typeface="+mn-lt"/>
                <a:cs typeface="Intel Clear Light" panose="020B0404020203020204" pitchFamily="34" charset="0"/>
              </a:defRPr>
            </a:lvl1pPr>
          </a:lstStyle>
          <a:p>
            <a:fld id="{EE2556C5-CE8C-6547-B838-EA80C61A4AF7}" type="slidenum">
              <a:rPr lang="en-US" smtClean="0"/>
              <a:pPr/>
              <a:t>‹#›</a:t>
            </a:fld>
            <a:endParaRPr lang="en-US" dirty="0"/>
          </a:p>
        </p:txBody>
      </p:sp>
      <p:pic>
        <p:nvPicPr>
          <p:cNvPr id="2050" name="Picture 2" descr="\\.psf\Home\Desktop\NewIntelFooter.png"/>
          <p:cNvPicPr>
            <a:picLocks noChangeAspect="1" noChangeArrowheads="1"/>
          </p:cNvPicPr>
          <p:nvPr/>
        </p:nvPicPr>
        <p:blipFill>
          <a:blip r:embed="rId13" cstate="screen">
            <a:extLst>
              <a:ext uri="{28A0092B-C50C-407E-A947-70E740481C1C}">
                <a14:useLocalDpi xmlns:a14="http://schemas.microsoft.com/office/drawing/2010/main" val="0"/>
              </a:ext>
            </a:extLst>
          </a:blip>
          <a:srcRect/>
          <a:stretch>
            <a:fillRect/>
          </a:stretch>
        </p:blipFill>
        <p:spPr bwMode="auto">
          <a:xfrm>
            <a:off x="0" y="6400800"/>
            <a:ext cx="9144000" cy="457200"/>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4"/>
          <p:cNvSpPr txBox="1">
            <a:spLocks/>
          </p:cNvSpPr>
          <p:nvPr userDrawn="1"/>
        </p:nvSpPr>
        <p:spPr>
          <a:xfrm>
            <a:off x="0" y="6682582"/>
            <a:ext cx="9144000" cy="190500"/>
          </a:xfrm>
          <a:prstGeom prst="rect">
            <a:avLst/>
          </a:prstGeom>
        </p:spPr>
        <p:txBody>
          <a:bodyPr anchor="ctr"/>
          <a:lstStyle>
            <a:defPPr>
              <a:defRPr lang="en-US"/>
            </a:defPPr>
            <a:lvl1pPr marL="0" algn="ctr" defTabSz="457200" rtl="0" eaLnBrk="1" latinLnBrk="0" hangingPunct="1">
              <a:defRPr sz="800" kern="1200">
                <a:solidFill>
                  <a:schemeClr val="tx1">
                    <a:tint val="75000"/>
                  </a:schemeClr>
                </a:solidFill>
                <a:latin typeface="Neo Sans Inte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700" dirty="0" smtClean="0">
                <a:solidFill>
                  <a:schemeClr val="bg1">
                    <a:lumMod val="85000"/>
                  </a:schemeClr>
                </a:solidFill>
                <a:latin typeface="+mn-lt"/>
              </a:rPr>
              <a:t>Copyright</a:t>
            </a:r>
            <a:r>
              <a:rPr lang="en-US" sz="700" baseline="0" dirty="0" smtClean="0">
                <a:solidFill>
                  <a:schemeClr val="bg1">
                    <a:lumMod val="85000"/>
                  </a:schemeClr>
                </a:solidFill>
                <a:latin typeface="+mn-lt"/>
              </a:rPr>
              <a:t> </a:t>
            </a:r>
            <a:r>
              <a:rPr lang="en-US" sz="700" dirty="0" smtClean="0">
                <a:solidFill>
                  <a:schemeClr val="bg1">
                    <a:lumMod val="85000"/>
                  </a:schemeClr>
                </a:solidFill>
                <a:latin typeface="+mn-lt"/>
              </a:rPr>
              <a:t>©  2014, Intel Corporation. All rights reserved. *Other names and brands may be claimed as the property of others.</a:t>
            </a:r>
            <a:endParaRPr lang="en-US" sz="700" dirty="0">
              <a:solidFill>
                <a:schemeClr val="bg1">
                  <a:lumMod val="85000"/>
                </a:schemeClr>
              </a:solidFill>
              <a:latin typeface="+mn-lt"/>
            </a:endParaRPr>
          </a:p>
        </p:txBody>
      </p:sp>
      <p:sp>
        <p:nvSpPr>
          <p:cNvPr id="9" name="Rounded Rectangle 8">
            <a:hlinkClick r:id="" action="ppaction://customshow?id=0&amp;return=true"/>
          </p:cNvPr>
          <p:cNvSpPr/>
          <p:nvPr userDrawn="1"/>
        </p:nvSpPr>
        <p:spPr>
          <a:xfrm>
            <a:off x="37539" y="6717508"/>
            <a:ext cx="1011332" cy="118110"/>
          </a:xfrm>
          <a:prstGeom prst="round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lang="en-US" sz="800" b="1" dirty="0" smtClean="0">
                <a:solidFill>
                  <a:schemeClr val="tx1"/>
                </a:solidFill>
              </a:rPr>
              <a:t>Optimization Notice</a:t>
            </a:r>
            <a:endParaRPr lang="en-US" sz="800" b="1" dirty="0">
              <a:solidFill>
                <a:schemeClr val="tx1"/>
              </a:solidFill>
            </a:endParaRPr>
          </a:p>
        </p:txBody>
      </p:sp>
    </p:spTree>
    <p:extLst>
      <p:ext uri="{BB962C8B-B14F-4D97-AF65-F5344CB8AC3E}">
        <p14:creationId xmlns:p14="http://schemas.microsoft.com/office/powerpoint/2010/main" val="3786227823"/>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71" r:id="rId4"/>
    <p:sldLayoutId id="2147483652" r:id="rId5"/>
    <p:sldLayoutId id="2147483660" r:id="rId6"/>
    <p:sldLayoutId id="2147483672" r:id="rId7"/>
    <p:sldLayoutId id="2147483651" r:id="rId8"/>
    <p:sldLayoutId id="2147483654" r:id="rId9"/>
    <p:sldLayoutId id="2147483655" r:id="rId10"/>
    <p:sldLayoutId id="2147483666" r:id="rId11"/>
  </p:sldLayoutIdLst>
  <p:timing>
    <p:tnLst>
      <p:par>
        <p:cTn id="1" dur="indefinite" restart="never" nodeType="tmRoot"/>
      </p:par>
    </p:tnLst>
  </p:timing>
  <p:hf hdr="0" ftr="0" dt="0"/>
  <p:txStyles>
    <p:titleStyle>
      <a:lvl1pPr algn="l" defTabSz="457200" rtl="0" eaLnBrk="1" latinLnBrk="0" hangingPunct="1">
        <a:spcBef>
          <a:spcPct val="0"/>
        </a:spcBef>
        <a:buNone/>
        <a:defRPr sz="3600" kern="1200" baseline="0">
          <a:solidFill>
            <a:schemeClr val="accent1"/>
          </a:solidFill>
          <a:latin typeface="+mj-lt"/>
          <a:ea typeface="+mj-ea"/>
          <a:cs typeface="+mj-cs"/>
        </a:defRPr>
      </a:lvl1pPr>
    </p:titleStyle>
    <p:bodyStyle>
      <a:lvl1pPr marL="0" indent="0" algn="l" defTabSz="457200" rtl="0" eaLnBrk="1" latinLnBrk="0" hangingPunct="1">
        <a:spcBef>
          <a:spcPts val="1200"/>
        </a:spcBef>
        <a:spcAft>
          <a:spcPts val="0"/>
        </a:spcAft>
        <a:buFont typeface="Wingdings" panose="05000000000000000000" pitchFamily="2" charset="2"/>
        <a:buNone/>
        <a:defRPr sz="2200" b="0" kern="1200">
          <a:solidFill>
            <a:srgbClr val="0071C5"/>
          </a:solidFill>
          <a:latin typeface="+mn-lt"/>
          <a:ea typeface="+mn-ea"/>
          <a:cs typeface="Intel Clear" panose="020B0604020203020204" pitchFamily="34" charset="0"/>
        </a:defRPr>
      </a:lvl1pPr>
      <a:lvl2pPr marL="225425" indent="-225425" algn="l" defTabSz="457200" rtl="0" eaLnBrk="1" latinLnBrk="0" hangingPunct="1">
        <a:spcBef>
          <a:spcPts val="1200"/>
        </a:spcBef>
        <a:buFont typeface="Wingdings" charset="2"/>
        <a:buChar char="§"/>
        <a:defRPr sz="1800" kern="1200" baseline="0">
          <a:solidFill>
            <a:schemeClr val="tx2"/>
          </a:solidFill>
          <a:latin typeface="+mn-lt"/>
          <a:ea typeface="+mn-ea"/>
          <a:cs typeface="Intel Clear" panose="020B0604020203020204" pitchFamily="34" charset="0"/>
        </a:defRPr>
      </a:lvl2pPr>
      <a:lvl3pPr marL="571500" indent="-228600" algn="l" defTabSz="457200" rtl="0" eaLnBrk="1" latinLnBrk="0" hangingPunct="1">
        <a:spcBef>
          <a:spcPts val="800"/>
        </a:spcBef>
        <a:buFont typeface="Wingdings" charset="2"/>
        <a:buChar char="§"/>
        <a:defRPr sz="1800" kern="1200">
          <a:solidFill>
            <a:schemeClr val="tx2"/>
          </a:solidFill>
          <a:latin typeface="+mn-lt"/>
          <a:ea typeface="+mn-ea"/>
          <a:cs typeface="Intel Clear" panose="020B0604020203020204" pitchFamily="34" charset="0"/>
        </a:defRPr>
      </a:lvl3pPr>
      <a:lvl4pPr marL="969963" indent="-228600" algn="l" defTabSz="457200" rtl="0" eaLnBrk="1" latinLnBrk="0" hangingPunct="1">
        <a:spcBef>
          <a:spcPct val="20000"/>
        </a:spcBef>
        <a:buFont typeface="Arial"/>
        <a:buChar char="–"/>
        <a:defRPr sz="1600" kern="1200">
          <a:solidFill>
            <a:schemeClr val="tx2"/>
          </a:solidFill>
          <a:latin typeface="+mn-lt"/>
          <a:ea typeface="+mn-ea"/>
          <a:cs typeface="Intel Clear" panose="020B0604020203020204" pitchFamily="34" charset="0"/>
        </a:defRPr>
      </a:lvl4pPr>
      <a:lvl5pPr marL="1319213" indent="-228600" algn="l" defTabSz="457200" rtl="0" eaLnBrk="1" latinLnBrk="0" hangingPunct="1">
        <a:spcBef>
          <a:spcPct val="20000"/>
        </a:spcBef>
        <a:buFont typeface="Intel Clear" panose="020B0604020203020204" pitchFamily="34" charset="0"/>
        <a:buChar char="–"/>
        <a:defRPr sz="1400" kern="1200">
          <a:solidFill>
            <a:schemeClr val="tx2"/>
          </a:solidFill>
          <a:latin typeface="+mn-lt"/>
          <a:ea typeface="+mn-ea"/>
          <a:cs typeface="Intel Clear" panose="020B06040202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0739" y="2961596"/>
            <a:ext cx="8212886" cy="1470025"/>
          </a:xfrm>
        </p:spPr>
        <p:txBody>
          <a:bodyPr/>
          <a:lstStyle/>
          <a:p>
            <a:r>
              <a:rPr lang="en-US" dirty="0" err="1" smtClean="0"/>
              <a:t>OpenMP</a:t>
            </a:r>
            <a:r>
              <a:rPr lang="en-US" baseline="30000" dirty="0" smtClean="0"/>
              <a:t>*</a:t>
            </a:r>
            <a:r>
              <a:rPr lang="en-US" dirty="0" smtClean="0"/>
              <a:t> </a:t>
            </a:r>
            <a:r>
              <a:rPr lang="en-US" dirty="0"/>
              <a:t>Support in </a:t>
            </a:r>
            <a:r>
              <a:rPr lang="en-US" dirty="0" smtClean="0"/>
              <a:t>Clang/LLVM:</a:t>
            </a:r>
            <a:r>
              <a:rPr lang="en-US" dirty="0"/>
              <a:t/>
            </a:r>
            <a:br>
              <a:rPr lang="en-US" dirty="0"/>
            </a:br>
            <a:r>
              <a:rPr lang="en-US" dirty="0"/>
              <a:t>Status Update and Future Directions</a:t>
            </a:r>
          </a:p>
        </p:txBody>
      </p:sp>
      <p:sp>
        <p:nvSpPr>
          <p:cNvPr id="5" name="Subtitle 4"/>
          <p:cNvSpPr>
            <a:spLocks noGrp="1"/>
          </p:cNvSpPr>
          <p:nvPr>
            <p:ph type="subTitle" idx="1"/>
          </p:nvPr>
        </p:nvSpPr>
        <p:spPr/>
        <p:txBody>
          <a:bodyPr/>
          <a:lstStyle/>
          <a:p>
            <a:r>
              <a:rPr lang="en-US" dirty="0"/>
              <a:t>2014 LLVM Developers' Meeting</a:t>
            </a:r>
          </a:p>
          <a:p>
            <a:endParaRPr lang="en-US" dirty="0"/>
          </a:p>
          <a:p>
            <a:r>
              <a:rPr lang="en-US" dirty="0"/>
              <a:t>Alexey Bataev, Zinovy Nis</a:t>
            </a:r>
          </a:p>
          <a:p>
            <a:r>
              <a:rPr lang="en-US" dirty="0"/>
              <a:t>Intel</a:t>
            </a:r>
          </a:p>
          <a:p>
            <a:endParaRPr lang="en-US" b="0" dirty="0"/>
          </a:p>
          <a:p>
            <a:endParaRPr lang="en-US" b="0" dirty="0"/>
          </a:p>
        </p:txBody>
      </p:sp>
    </p:spTree>
    <p:extLst>
      <p:ext uri="{BB962C8B-B14F-4D97-AF65-F5344CB8AC3E}">
        <p14:creationId xmlns:p14="http://schemas.microsoft.com/office/powerpoint/2010/main" val="30264232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5614" y="1817689"/>
            <a:ext cx="8228012" cy="4570411"/>
          </a:xfrm>
        </p:spPr>
        <p:txBody>
          <a:bodyPr/>
          <a:lstStyle/>
          <a:p>
            <a:r>
              <a:rPr lang="en-US" dirty="0"/>
              <a:t>http://openmp.llvm.org</a:t>
            </a:r>
          </a:p>
          <a:p>
            <a:pPr lvl="1"/>
            <a:r>
              <a:rPr lang="en-US" dirty="0"/>
              <a:t>Supports </a:t>
            </a:r>
            <a:r>
              <a:rPr lang="en-US" dirty="0" err="1"/>
              <a:t>OpenMP</a:t>
            </a:r>
            <a:r>
              <a:rPr lang="en-US" dirty="0"/>
              <a:t> 4.0 (though not all features are yet </a:t>
            </a:r>
            <a:r>
              <a:rPr lang="en-US"/>
              <a:t>in Clang)</a:t>
            </a:r>
            <a:endParaRPr lang="en-US" dirty="0"/>
          </a:p>
          <a:p>
            <a:pPr lvl="1"/>
            <a:r>
              <a:rPr lang="en-US" dirty="0"/>
              <a:t>Supported on Windows</a:t>
            </a:r>
            <a:r>
              <a:rPr lang="en-US" baseline="30000" dirty="0"/>
              <a:t>*</a:t>
            </a:r>
            <a:r>
              <a:rPr lang="en-US" dirty="0"/>
              <a:t>, Linux</a:t>
            </a:r>
            <a:r>
              <a:rPr lang="en-US" baseline="30000" dirty="0"/>
              <a:t>*</a:t>
            </a:r>
            <a:r>
              <a:rPr lang="en-US" dirty="0"/>
              <a:t> and Mac OS X</a:t>
            </a:r>
            <a:r>
              <a:rPr lang="en-US" baseline="30000" dirty="0"/>
              <a:t>*</a:t>
            </a:r>
          </a:p>
          <a:p>
            <a:pPr lvl="2"/>
            <a:r>
              <a:rPr lang="en-US" dirty="0"/>
              <a:t>x86, x86-64, PowerPC</a:t>
            </a:r>
            <a:r>
              <a:rPr lang="en-US" baseline="30000" dirty="0"/>
              <a:t>*</a:t>
            </a:r>
            <a:r>
              <a:rPr lang="en-US" dirty="0"/>
              <a:t>, ARM</a:t>
            </a:r>
            <a:r>
              <a:rPr lang="en-US" baseline="30000" dirty="0"/>
              <a:t>*</a:t>
            </a:r>
          </a:p>
          <a:p>
            <a:pPr lvl="1"/>
            <a:r>
              <a:rPr lang="en-US" dirty="0"/>
              <a:t>Can be built by Clang, GCC</a:t>
            </a:r>
            <a:r>
              <a:rPr lang="en-US" baseline="30000" dirty="0"/>
              <a:t>*</a:t>
            </a:r>
            <a:r>
              <a:rPr lang="en-US" dirty="0"/>
              <a:t>, ICC</a:t>
            </a:r>
          </a:p>
          <a:p>
            <a:pPr lvl="2"/>
            <a:r>
              <a:rPr lang="en-US" dirty="0"/>
              <a:t>Two build bots configured (libiomp5-clang-x86_64-linux-debian</a:t>
            </a:r>
            <a:r>
              <a:rPr lang="en-US"/>
              <a:t>, libiomp5-gcc-x86_64-linux-debian) </a:t>
            </a:r>
            <a:endParaRPr lang="en-US" dirty="0"/>
          </a:p>
        </p:txBody>
      </p:sp>
      <p:sp>
        <p:nvSpPr>
          <p:cNvPr id="4" name="Slide Number Placeholder 3"/>
          <p:cNvSpPr>
            <a:spLocks noGrp="1"/>
          </p:cNvSpPr>
          <p:nvPr>
            <p:ph type="sldNum" sz="quarter" idx="12"/>
          </p:nvPr>
        </p:nvSpPr>
        <p:spPr/>
        <p:txBody>
          <a:bodyPr/>
          <a:lstStyle/>
          <a:p>
            <a:fld id="{EE2556C5-CE8C-6547-B838-EA80C61A4AF7}" type="slidenum">
              <a:rPr lang="en-US" smtClean="0"/>
              <a:pPr/>
              <a:t>10</a:t>
            </a:fld>
            <a:endParaRPr lang="en-US" dirty="0"/>
          </a:p>
        </p:txBody>
      </p:sp>
      <p:sp>
        <p:nvSpPr>
          <p:cNvPr id="2" name="Title 1"/>
          <p:cNvSpPr>
            <a:spLocks noGrp="1"/>
          </p:cNvSpPr>
          <p:nvPr>
            <p:ph type="title"/>
          </p:nvPr>
        </p:nvSpPr>
        <p:spPr/>
        <p:txBody>
          <a:bodyPr/>
          <a:lstStyle/>
          <a:p>
            <a:r>
              <a:rPr lang="en-US" dirty="0" err="1" smtClean="0"/>
              <a:t>OpenMP</a:t>
            </a:r>
            <a:r>
              <a:rPr lang="en-US" baseline="30000" dirty="0" smtClean="0"/>
              <a:t>*</a:t>
            </a:r>
            <a:r>
              <a:rPr lang="en-US" dirty="0" smtClean="0"/>
              <a:t> Runtime Library libiomp5</a:t>
            </a:r>
            <a:endParaRPr lang="en-US" dirty="0"/>
          </a:p>
        </p:txBody>
      </p:sp>
    </p:spTree>
    <p:extLst>
      <p:ext uri="{BB962C8B-B14F-4D97-AF65-F5344CB8AC3E}">
        <p14:creationId xmlns:p14="http://schemas.microsoft.com/office/powerpoint/2010/main" val="42110819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5614" y="1825246"/>
            <a:ext cx="8228012" cy="4570411"/>
          </a:xfrm>
        </p:spPr>
        <p:txBody>
          <a:bodyPr/>
          <a:lstStyle/>
          <a:p>
            <a:pPr lvl="1"/>
            <a:r>
              <a:rPr lang="en-US" dirty="0" smtClean="0"/>
              <a:t>Required for support of OpenMP 4.0 target constructs</a:t>
            </a:r>
          </a:p>
          <a:p>
            <a:pPr lvl="1"/>
            <a:r>
              <a:rPr lang="en-US" dirty="0" smtClean="0"/>
              <a:t>Under development by Intel, IBM</a:t>
            </a:r>
            <a:r>
              <a:rPr lang="en-US" baseline="30000" dirty="0" smtClean="0"/>
              <a:t>*</a:t>
            </a:r>
            <a:r>
              <a:rPr lang="en-US" dirty="0" smtClean="0"/>
              <a:t>, TI</a:t>
            </a:r>
            <a:r>
              <a:rPr lang="en-US" baseline="30000" dirty="0" smtClean="0"/>
              <a:t>*</a:t>
            </a:r>
            <a:r>
              <a:rPr lang="en-US" dirty="0" smtClean="0"/>
              <a:t>, etc</a:t>
            </a:r>
            <a:r>
              <a:rPr lang="en-US" dirty="0"/>
              <a:t>.</a:t>
            </a:r>
            <a:r>
              <a:rPr lang="en-US" dirty="0" smtClean="0"/>
              <a:t> </a:t>
            </a:r>
            <a:r>
              <a:rPr lang="en-US" dirty="0"/>
              <a:t>in </a:t>
            </a:r>
            <a:r>
              <a:rPr lang="en-US" dirty="0" smtClean="0"/>
              <a:t>clang-</a:t>
            </a:r>
            <a:r>
              <a:rPr lang="en-US" dirty="0" err="1" smtClean="0"/>
              <a:t>omp</a:t>
            </a:r>
            <a:r>
              <a:rPr lang="en-US" dirty="0" smtClean="0"/>
              <a:t> repository</a:t>
            </a:r>
            <a:endParaRPr lang="en-US" dirty="0"/>
          </a:p>
          <a:p>
            <a:pPr lvl="1"/>
            <a:r>
              <a:rPr lang="en-US" dirty="0" smtClean="0"/>
              <a:t>Plan to support x86</a:t>
            </a:r>
            <a:r>
              <a:rPr lang="en-US" dirty="0"/>
              <a:t>, x86-64, </a:t>
            </a:r>
            <a:r>
              <a:rPr lang="en-US" dirty="0" smtClean="0"/>
              <a:t>PowerPC</a:t>
            </a:r>
            <a:r>
              <a:rPr lang="en-US" baseline="30000" dirty="0" smtClean="0"/>
              <a:t>*</a:t>
            </a:r>
            <a:r>
              <a:rPr lang="en-US" dirty="0" smtClean="0"/>
              <a:t> and ARM</a:t>
            </a:r>
            <a:r>
              <a:rPr lang="en-US" baseline="30000" dirty="0" smtClean="0"/>
              <a:t>*</a:t>
            </a:r>
            <a:r>
              <a:rPr lang="en-US" dirty="0" smtClean="0"/>
              <a:t> as </a:t>
            </a:r>
            <a:r>
              <a:rPr lang="en-US" dirty="0"/>
              <a:t>hosts , multiple targets (Intel® Xeon Phi™ coprocessor, GPUs, FPGAs, …)</a:t>
            </a:r>
            <a:endParaRPr lang="en-US" dirty="0" smtClean="0"/>
          </a:p>
        </p:txBody>
      </p:sp>
      <p:sp>
        <p:nvSpPr>
          <p:cNvPr id="4" name="Slide Number Placeholder 3"/>
          <p:cNvSpPr>
            <a:spLocks noGrp="1"/>
          </p:cNvSpPr>
          <p:nvPr>
            <p:ph type="sldNum" sz="quarter" idx="12"/>
          </p:nvPr>
        </p:nvSpPr>
        <p:spPr/>
        <p:txBody>
          <a:bodyPr/>
          <a:lstStyle/>
          <a:p>
            <a:fld id="{EE2556C5-CE8C-6547-B838-EA80C61A4AF7}" type="slidenum">
              <a:rPr lang="en-US" smtClean="0"/>
              <a:pPr/>
              <a:t>11</a:t>
            </a:fld>
            <a:endParaRPr lang="en-US" dirty="0"/>
          </a:p>
        </p:txBody>
      </p:sp>
      <p:sp>
        <p:nvSpPr>
          <p:cNvPr id="2" name="Title 1"/>
          <p:cNvSpPr>
            <a:spLocks noGrp="1"/>
          </p:cNvSpPr>
          <p:nvPr>
            <p:ph type="title"/>
          </p:nvPr>
        </p:nvSpPr>
        <p:spPr/>
        <p:txBody>
          <a:bodyPr/>
          <a:lstStyle/>
          <a:p>
            <a:r>
              <a:rPr lang="en-US" dirty="0" err="1" smtClean="0"/>
              <a:t>OpenMP</a:t>
            </a:r>
            <a:r>
              <a:rPr lang="en-US" baseline="30000" dirty="0"/>
              <a:t>*</a:t>
            </a:r>
            <a:r>
              <a:rPr lang="en-US" dirty="0"/>
              <a:t> Coprocessor/Accelerator Support </a:t>
            </a:r>
            <a:r>
              <a:rPr lang="en-US" dirty="0" smtClean="0"/>
              <a:t>Library</a:t>
            </a:r>
            <a:endParaRPr lang="en-US" dirty="0"/>
          </a:p>
        </p:txBody>
      </p:sp>
      <p:grpSp>
        <p:nvGrpSpPr>
          <p:cNvPr id="25" name="Group 2"/>
          <p:cNvGrpSpPr>
            <a:grpSpLocks/>
          </p:cNvGrpSpPr>
          <p:nvPr/>
        </p:nvGrpSpPr>
        <p:grpSpPr bwMode="auto">
          <a:xfrm>
            <a:off x="133350" y="3902470"/>
            <a:ext cx="8547100" cy="2443162"/>
            <a:chOff x="132584" y="3495103"/>
            <a:chExt cx="8548160" cy="2443060"/>
          </a:xfrm>
        </p:grpSpPr>
        <p:sp>
          <p:nvSpPr>
            <p:cNvPr id="26" name="Rectangle 25"/>
            <p:cNvSpPr/>
            <p:nvPr/>
          </p:nvSpPr>
          <p:spPr>
            <a:xfrm>
              <a:off x="132584" y="3495103"/>
              <a:ext cx="7401843" cy="2443060"/>
            </a:xfrm>
            <a:prstGeom prst="rect">
              <a:avLst/>
            </a:prstGeom>
            <a:gradFill flip="none" rotWithShape="1">
              <a:gsLst>
                <a:gs pos="5000">
                  <a:srgbClr val="00AEEF"/>
                </a:gs>
                <a:gs pos="95000">
                  <a:srgbClr val="0071C5"/>
                </a:gs>
              </a:gsLst>
              <a:lin ang="16200000" scaled="0"/>
              <a:tileRect/>
            </a:gradFill>
            <a:ln w="3175" cap="flat" cmpd="sng" algn="ctr">
              <a:solidFill>
                <a:srgbClr val="061922"/>
              </a:solidFill>
              <a:prstDash val="solid"/>
              <a:round/>
              <a:headEnd type="none" w="sm" len="sm"/>
              <a:tailEnd type="none" w="sm" len="sm"/>
            </a:ln>
            <a:effectLst/>
          </p:spPr>
          <p:txBody>
            <a:bodyPr wrap="none" anchor="b"/>
            <a:lstStyle/>
            <a:p>
              <a:pPr algn="r" eaLnBrk="0" fontAlgn="auto" hangingPunct="0">
                <a:spcBef>
                  <a:spcPts val="0"/>
                </a:spcBef>
                <a:spcAft>
                  <a:spcPts val="0"/>
                </a:spcAft>
                <a:defRPr/>
              </a:pPr>
              <a:r>
                <a:rPr lang="en-US" b="1" kern="0" dirty="0">
                  <a:solidFill>
                    <a:srgbClr val="FFFFFF"/>
                  </a:solidFill>
                  <a:latin typeface="Neo Sans Intel" pitchFamily="34" charset="0"/>
                  <a:cs typeface="Arial" pitchFamily="34" charset="0"/>
                </a:rPr>
                <a:t>HOST</a:t>
              </a:r>
              <a:endParaRPr lang="en-US" sz="2000" b="1" kern="0" dirty="0">
                <a:solidFill>
                  <a:srgbClr val="FFFFFF"/>
                </a:solidFill>
                <a:latin typeface="Neo Sans Intel" pitchFamily="34" charset="0"/>
                <a:cs typeface="Arial" pitchFamily="34" charset="0"/>
              </a:endParaRPr>
            </a:p>
          </p:txBody>
        </p:sp>
        <p:sp>
          <p:nvSpPr>
            <p:cNvPr id="27" name="Rectangle 26"/>
            <p:cNvSpPr/>
            <p:nvPr/>
          </p:nvSpPr>
          <p:spPr bwMode="auto">
            <a:xfrm>
              <a:off x="456474" y="3939584"/>
              <a:ext cx="2286284" cy="1277884"/>
            </a:xfrm>
            <a:prstGeom prst="rect">
              <a:avLst/>
            </a:prstGeom>
            <a:solidFill>
              <a:srgbClr val="FFFFFF"/>
            </a:solidFill>
            <a:ln w="50800" cap="flat" cmpd="sng" algn="ctr">
              <a:solidFill>
                <a:srgbClr val="0860A8"/>
              </a:solidFill>
              <a:prstDash val="solid"/>
              <a:round/>
              <a:headEnd type="none" w="med" len="med"/>
              <a:tailEnd type="none" w="med" len="med"/>
            </a:ln>
            <a:effectLst/>
          </p:spPr>
          <p:txBody>
            <a:bodyPr wrap="none" anchor="ctr"/>
            <a:lstStyle/>
            <a:p>
              <a:pPr eaLnBrk="0" fontAlgn="auto" hangingPunct="0">
                <a:spcBef>
                  <a:spcPts val="0"/>
                </a:spcBef>
                <a:spcAft>
                  <a:spcPts val="0"/>
                </a:spcAft>
                <a:defRPr/>
              </a:pPr>
              <a:r>
                <a:rPr lang="en-US" sz="1600" kern="0" dirty="0">
                  <a:solidFill>
                    <a:sysClr val="windowText" lastClr="000000"/>
                  </a:solidFill>
                  <a:latin typeface="Verdana"/>
                </a:rPr>
                <a:t>LLVM</a:t>
              </a:r>
            </a:p>
            <a:p>
              <a:pPr eaLnBrk="0" fontAlgn="auto" hangingPunct="0">
                <a:spcBef>
                  <a:spcPts val="0"/>
                </a:spcBef>
                <a:spcAft>
                  <a:spcPts val="0"/>
                </a:spcAft>
                <a:defRPr/>
              </a:pPr>
              <a:r>
                <a:rPr lang="en-US" sz="1600" kern="0" dirty="0">
                  <a:solidFill>
                    <a:sysClr val="windowText" lastClr="000000"/>
                  </a:solidFill>
                  <a:latin typeface="Verdana"/>
                </a:rPr>
                <a:t>generated</a:t>
              </a:r>
            </a:p>
            <a:p>
              <a:pPr eaLnBrk="0" fontAlgn="auto" hangingPunct="0">
                <a:spcBef>
                  <a:spcPts val="0"/>
                </a:spcBef>
                <a:spcAft>
                  <a:spcPts val="0"/>
                </a:spcAft>
                <a:defRPr/>
              </a:pPr>
              <a:r>
                <a:rPr lang="en-US" sz="1600" kern="0" dirty="0">
                  <a:solidFill>
                    <a:sysClr val="windowText" lastClr="000000"/>
                  </a:solidFill>
                  <a:latin typeface="Verdana"/>
                </a:rPr>
                <a:t>h</a:t>
              </a:r>
              <a:r>
                <a:rPr lang="en-US" sz="1600" kern="0" dirty="0" err="1">
                  <a:solidFill>
                    <a:sysClr val="windowText" lastClr="000000"/>
                  </a:solidFill>
                  <a:latin typeface="Verdana"/>
                </a:rPr>
                <a:t>ost</a:t>
              </a:r>
              <a:r>
                <a:rPr lang="en-US" sz="1600" kern="0" dirty="0">
                  <a:solidFill>
                    <a:sysClr val="windowText" lastClr="000000"/>
                  </a:solidFill>
                  <a:latin typeface="Verdana"/>
                </a:rPr>
                <a:t> code</a:t>
              </a:r>
            </a:p>
          </p:txBody>
        </p:sp>
        <p:sp>
          <p:nvSpPr>
            <p:cNvPr id="28" name="Rounded Rectangle 3"/>
            <p:cNvSpPr>
              <a:spLocks noChangeArrowheads="1"/>
            </p:cNvSpPr>
            <p:nvPr/>
          </p:nvSpPr>
          <p:spPr bwMode="auto">
            <a:xfrm>
              <a:off x="3481037" y="3987207"/>
              <a:ext cx="1633740" cy="1188987"/>
            </a:xfrm>
            <a:prstGeom prst="roundRect">
              <a:avLst>
                <a:gd name="adj" fmla="val 16667"/>
              </a:avLst>
            </a:prstGeom>
            <a:solidFill>
              <a:srgbClr val="00B0F0"/>
            </a:solidFill>
            <a:ln w="50800" algn="ctr">
              <a:solidFill>
                <a:srgbClr val="0860A8"/>
              </a:solidFill>
              <a:round/>
              <a:headEnd/>
              <a:tailEnd/>
            </a:ln>
          </p:spPr>
          <p:txBody>
            <a:bodyPr wrap="none" anchor="ctr"/>
            <a:lstStyle/>
            <a:p>
              <a:pPr algn="ctr" eaLnBrk="0" fontAlgn="auto" hangingPunct="0">
                <a:spcBef>
                  <a:spcPts val="0"/>
                </a:spcBef>
                <a:spcAft>
                  <a:spcPts val="0"/>
                </a:spcAft>
              </a:pPr>
              <a:r>
                <a:rPr lang="en-US" sz="1400" kern="0" dirty="0">
                  <a:solidFill>
                    <a:srgbClr val="FFFFFF"/>
                  </a:solidFill>
                  <a:latin typeface="Verdana"/>
                </a:rPr>
                <a:t>libomptarget.so</a:t>
              </a:r>
            </a:p>
          </p:txBody>
        </p:sp>
        <p:sp>
          <p:nvSpPr>
            <p:cNvPr id="29" name="Rounded Rectangle 7"/>
            <p:cNvSpPr>
              <a:spLocks noChangeArrowheads="1"/>
            </p:cNvSpPr>
            <p:nvPr/>
          </p:nvSpPr>
          <p:spPr bwMode="auto">
            <a:xfrm>
              <a:off x="5524403" y="3688770"/>
              <a:ext cx="1632152" cy="850864"/>
            </a:xfrm>
            <a:prstGeom prst="roundRect">
              <a:avLst>
                <a:gd name="adj" fmla="val 16667"/>
              </a:avLst>
            </a:prstGeom>
            <a:solidFill>
              <a:srgbClr val="00B0F0"/>
            </a:solidFill>
            <a:ln w="50800" algn="ctr">
              <a:solidFill>
                <a:srgbClr val="0860A8"/>
              </a:solidFill>
              <a:round/>
              <a:headEnd/>
              <a:tailEnd/>
            </a:ln>
          </p:spPr>
          <p:txBody>
            <a:bodyPr wrap="none" anchor="ctr"/>
            <a:lstStyle/>
            <a:p>
              <a:pPr algn="ctr" eaLnBrk="0" fontAlgn="auto" hangingPunct="0">
                <a:spcBef>
                  <a:spcPts val="0"/>
                </a:spcBef>
                <a:spcAft>
                  <a:spcPts val="0"/>
                </a:spcAft>
                <a:defRPr/>
              </a:pPr>
              <a:r>
                <a:rPr lang="en-US" kern="0" dirty="0">
                  <a:solidFill>
                    <a:srgbClr val="FFFFFF"/>
                  </a:solidFill>
                  <a:latin typeface="Verdana"/>
                </a:rPr>
                <a:t>Phi offload</a:t>
              </a:r>
            </a:p>
            <a:p>
              <a:pPr algn="ctr" eaLnBrk="0" fontAlgn="auto" hangingPunct="0">
                <a:spcBef>
                  <a:spcPts val="0"/>
                </a:spcBef>
                <a:spcAft>
                  <a:spcPts val="0"/>
                </a:spcAft>
                <a:defRPr/>
              </a:pPr>
              <a:r>
                <a:rPr lang="en-US" kern="0" dirty="0">
                  <a:solidFill>
                    <a:srgbClr val="FFFFFF"/>
                  </a:solidFill>
                  <a:latin typeface="Verdana"/>
                </a:rPr>
                <a:t>RTL</a:t>
              </a:r>
            </a:p>
          </p:txBody>
        </p:sp>
        <p:sp>
          <p:nvSpPr>
            <p:cNvPr id="30" name="Oval 29"/>
            <p:cNvSpPr/>
            <p:nvPr/>
          </p:nvSpPr>
          <p:spPr bwMode="auto">
            <a:xfrm>
              <a:off x="7701136" y="3688770"/>
              <a:ext cx="946267" cy="850864"/>
            </a:xfrm>
            <a:prstGeom prst="ellipse">
              <a:avLst/>
            </a:prstGeom>
            <a:solidFill>
              <a:srgbClr val="F5E647">
                <a:lumMod val="60000"/>
                <a:lumOff val="40000"/>
              </a:srgbClr>
            </a:solidFill>
            <a:ln w="50800" cap="flat" cmpd="sng" algn="ctr">
              <a:solidFill>
                <a:srgbClr val="0860A8"/>
              </a:solidFill>
              <a:prstDash val="solid"/>
              <a:round/>
              <a:headEnd type="none" w="med" len="med"/>
              <a:tailEnd type="none" w="med" len="med"/>
            </a:ln>
            <a:effectLst/>
          </p:spPr>
          <p:txBody>
            <a:bodyPr wrap="none" anchor="ctr"/>
            <a:lstStyle/>
            <a:p>
              <a:pPr algn="ctr" eaLnBrk="0" fontAlgn="auto" hangingPunct="0">
                <a:spcBef>
                  <a:spcPts val="0"/>
                </a:spcBef>
                <a:spcAft>
                  <a:spcPts val="0"/>
                </a:spcAft>
                <a:defRPr/>
              </a:pPr>
              <a:r>
                <a:rPr lang="en-US" sz="1800" kern="0" dirty="0">
                  <a:solidFill>
                    <a:sysClr val="windowText" lastClr="000000"/>
                  </a:solidFill>
                  <a:latin typeface="Verdana"/>
                </a:rPr>
                <a:t>Phi</a:t>
              </a:r>
            </a:p>
          </p:txBody>
        </p:sp>
        <p:sp>
          <p:nvSpPr>
            <p:cNvPr id="31" name="Oval 30"/>
            <p:cNvSpPr/>
            <p:nvPr/>
          </p:nvSpPr>
          <p:spPr bwMode="auto">
            <a:xfrm flipH="1">
              <a:off x="7667793" y="4647580"/>
              <a:ext cx="1012951" cy="849277"/>
            </a:xfrm>
            <a:prstGeom prst="ellipse">
              <a:avLst/>
            </a:prstGeom>
            <a:solidFill>
              <a:srgbClr val="F5E647">
                <a:lumMod val="60000"/>
                <a:lumOff val="40000"/>
              </a:srgbClr>
            </a:solidFill>
            <a:ln w="50800" cap="flat" cmpd="sng" algn="ctr">
              <a:solidFill>
                <a:srgbClr val="0860A8"/>
              </a:solidFill>
              <a:prstDash val="solid"/>
              <a:round/>
              <a:headEnd type="none" w="med" len="med"/>
              <a:tailEnd type="none" w="med" len="med"/>
            </a:ln>
            <a:effectLst/>
          </p:spPr>
          <p:txBody>
            <a:bodyPr wrap="none" anchor="ctr"/>
            <a:lstStyle/>
            <a:p>
              <a:pPr algn="ctr" eaLnBrk="0" fontAlgn="auto" hangingPunct="0">
                <a:spcBef>
                  <a:spcPts val="0"/>
                </a:spcBef>
                <a:spcAft>
                  <a:spcPts val="0"/>
                </a:spcAft>
                <a:defRPr/>
              </a:pPr>
              <a:r>
                <a:rPr lang="en-US" sz="1800" kern="0" dirty="0">
                  <a:solidFill>
                    <a:sysClr val="windowText" lastClr="000000"/>
                  </a:solidFill>
                  <a:latin typeface="Verdana"/>
                </a:rPr>
                <a:t>GPU</a:t>
              </a:r>
            </a:p>
          </p:txBody>
        </p:sp>
        <p:sp>
          <p:nvSpPr>
            <p:cNvPr id="32" name="Rectangle 31"/>
            <p:cNvSpPr/>
            <p:nvPr/>
          </p:nvSpPr>
          <p:spPr>
            <a:xfrm>
              <a:off x="1747272" y="4836484"/>
              <a:ext cx="995485" cy="380984"/>
            </a:xfrm>
            <a:prstGeom prst="rect">
              <a:avLst/>
            </a:prstGeom>
            <a:solidFill>
              <a:srgbClr val="FDB813">
                <a:lumMod val="50000"/>
              </a:srgbClr>
            </a:solidFill>
            <a:ln w="3175" cap="flat" cmpd="sng" algn="ctr">
              <a:solidFill>
                <a:srgbClr val="061922"/>
              </a:solidFill>
              <a:prstDash val="solid"/>
              <a:round/>
              <a:headEnd type="none" w="sm" len="sm"/>
              <a:tailEnd type="none" w="sm" len="sm"/>
            </a:ln>
            <a:effectLst/>
          </p:spPr>
          <p:txBody>
            <a:bodyPr wrap="none" anchor="ctr"/>
            <a:lstStyle/>
            <a:p>
              <a:pPr algn="ctr" eaLnBrk="0" fontAlgn="auto" hangingPunct="0">
                <a:spcBef>
                  <a:spcPts val="0"/>
                </a:spcBef>
                <a:spcAft>
                  <a:spcPts val="0"/>
                </a:spcAft>
                <a:defRPr/>
              </a:pPr>
              <a:r>
                <a:rPr lang="en-US" b="1" kern="0" dirty="0">
                  <a:solidFill>
                    <a:srgbClr val="FFFFFF"/>
                  </a:solidFill>
                  <a:latin typeface="Neo Sans Intel" pitchFamily="34" charset="0"/>
                  <a:cs typeface="Arial" pitchFamily="34" charset="0"/>
                </a:rPr>
                <a:t>Data</a:t>
              </a:r>
              <a:endParaRPr lang="en-US" sz="2000" b="1" kern="0" dirty="0">
                <a:solidFill>
                  <a:srgbClr val="FFFFFF"/>
                </a:solidFill>
                <a:latin typeface="Neo Sans Intel" pitchFamily="34" charset="0"/>
                <a:cs typeface="Arial" pitchFamily="34" charset="0"/>
              </a:endParaRPr>
            </a:p>
          </p:txBody>
        </p:sp>
        <p:sp>
          <p:nvSpPr>
            <p:cNvPr id="33" name="Rectangle 32"/>
            <p:cNvSpPr/>
            <p:nvPr/>
          </p:nvSpPr>
          <p:spPr>
            <a:xfrm>
              <a:off x="1747272" y="3961809"/>
              <a:ext cx="995485" cy="380984"/>
            </a:xfrm>
            <a:prstGeom prst="rect">
              <a:avLst/>
            </a:prstGeom>
            <a:solidFill>
              <a:srgbClr val="FDB813">
                <a:lumMod val="50000"/>
              </a:srgbClr>
            </a:solidFill>
            <a:ln w="3175" cap="flat" cmpd="sng" algn="ctr">
              <a:solidFill>
                <a:srgbClr val="061922"/>
              </a:solidFill>
              <a:prstDash val="solid"/>
              <a:round/>
              <a:headEnd type="none" w="sm" len="sm"/>
              <a:tailEnd type="none" w="sm" len="sm"/>
            </a:ln>
            <a:effectLst/>
          </p:spPr>
          <p:txBody>
            <a:bodyPr wrap="none" anchor="ctr"/>
            <a:lstStyle/>
            <a:p>
              <a:pPr algn="ctr" eaLnBrk="0" fontAlgn="auto" hangingPunct="0">
                <a:spcBef>
                  <a:spcPts val="0"/>
                </a:spcBef>
                <a:spcAft>
                  <a:spcPts val="0"/>
                </a:spcAft>
                <a:defRPr/>
              </a:pPr>
              <a:r>
                <a:rPr lang="en-US" b="1" kern="0" dirty="0">
                  <a:solidFill>
                    <a:srgbClr val="FFFFFF"/>
                  </a:solidFill>
                  <a:latin typeface="Neo Sans Intel" pitchFamily="34" charset="0"/>
                  <a:cs typeface="Arial" pitchFamily="34" charset="0"/>
                </a:rPr>
                <a:t>Phi code</a:t>
              </a:r>
            </a:p>
          </p:txBody>
        </p:sp>
        <p:sp>
          <p:nvSpPr>
            <p:cNvPr id="34" name="Rectangle 33"/>
            <p:cNvSpPr/>
            <p:nvPr/>
          </p:nvSpPr>
          <p:spPr>
            <a:xfrm>
              <a:off x="1747272" y="4401527"/>
              <a:ext cx="995485" cy="380984"/>
            </a:xfrm>
            <a:prstGeom prst="rect">
              <a:avLst/>
            </a:prstGeom>
            <a:solidFill>
              <a:srgbClr val="FDB813">
                <a:lumMod val="50000"/>
              </a:srgbClr>
            </a:solidFill>
            <a:ln w="3175" cap="flat" cmpd="sng" algn="ctr">
              <a:solidFill>
                <a:srgbClr val="061922"/>
              </a:solidFill>
              <a:prstDash val="solid"/>
              <a:round/>
              <a:headEnd type="none" w="sm" len="sm"/>
              <a:tailEnd type="none" w="sm" len="sm"/>
            </a:ln>
            <a:effectLst/>
          </p:spPr>
          <p:txBody>
            <a:bodyPr wrap="none" anchor="ctr"/>
            <a:lstStyle/>
            <a:p>
              <a:pPr algn="ctr" eaLnBrk="0" fontAlgn="auto" hangingPunct="0">
                <a:spcBef>
                  <a:spcPts val="0"/>
                </a:spcBef>
                <a:spcAft>
                  <a:spcPts val="0"/>
                </a:spcAft>
                <a:defRPr/>
              </a:pPr>
              <a:r>
                <a:rPr lang="en-US" sz="1600" b="1" kern="0" dirty="0">
                  <a:solidFill>
                    <a:srgbClr val="FFFFFF"/>
                  </a:solidFill>
                  <a:latin typeface="Neo Sans Intel" pitchFamily="34" charset="0"/>
                  <a:cs typeface="Arial" pitchFamily="34" charset="0"/>
                </a:rPr>
                <a:t>GPU code</a:t>
              </a:r>
            </a:p>
          </p:txBody>
        </p:sp>
        <p:cxnSp>
          <p:nvCxnSpPr>
            <p:cNvPr id="35" name="Straight Arrow Connector 65"/>
            <p:cNvCxnSpPr>
              <a:cxnSpLocks noChangeShapeType="1"/>
              <a:stCxn id="28" idx="3"/>
              <a:endCxn id="29" idx="1"/>
            </p:cNvCxnSpPr>
            <p:nvPr/>
          </p:nvCxnSpPr>
          <p:spPr bwMode="auto">
            <a:xfrm flipV="1">
              <a:off x="5114776" y="4114202"/>
              <a:ext cx="410420" cy="467499"/>
            </a:xfrm>
            <a:prstGeom prst="straightConnector1">
              <a:avLst/>
            </a:prstGeom>
            <a:noFill/>
            <a:ln w="38100" algn="ctr">
              <a:solidFill>
                <a:srgbClr val="5CD3FF"/>
              </a:solidFill>
              <a:round/>
              <a:headEnd/>
              <a:tailEnd type="triangle" w="med" len="med"/>
            </a:ln>
            <a:extLst>
              <a:ext uri="{909E8E84-426E-40DD-AFC4-6F175D3DCCD1}">
                <a14:hiddenFill xmlns:a14="http://schemas.microsoft.com/office/drawing/2010/main">
                  <a:noFill/>
                </a14:hiddenFill>
              </a:ext>
            </a:extLst>
          </p:spPr>
        </p:cxnSp>
        <p:cxnSp>
          <p:nvCxnSpPr>
            <p:cNvPr id="36" name="Straight Arrow Connector 66"/>
            <p:cNvCxnSpPr>
              <a:cxnSpLocks noChangeShapeType="1"/>
              <a:stCxn id="29" idx="3"/>
              <a:endCxn id="30" idx="2"/>
            </p:cNvCxnSpPr>
            <p:nvPr/>
          </p:nvCxnSpPr>
          <p:spPr bwMode="auto">
            <a:xfrm>
              <a:off x="7157349" y="4114202"/>
              <a:ext cx="543786" cy="0"/>
            </a:xfrm>
            <a:prstGeom prst="straightConnector1">
              <a:avLst/>
            </a:prstGeom>
            <a:noFill/>
            <a:ln w="38100" algn="ctr">
              <a:solidFill>
                <a:srgbClr val="5CD3FF"/>
              </a:solidFill>
              <a:round/>
              <a:headEnd/>
              <a:tailEnd type="triangle" w="med" len="med"/>
            </a:ln>
            <a:extLst>
              <a:ext uri="{909E8E84-426E-40DD-AFC4-6F175D3DCCD1}">
                <a14:hiddenFill xmlns:a14="http://schemas.microsoft.com/office/drawing/2010/main">
                  <a:noFill/>
                </a14:hiddenFill>
              </a:ext>
            </a:extLst>
          </p:spPr>
        </p:cxnSp>
        <p:sp>
          <p:nvSpPr>
            <p:cNvPr id="37" name="Rounded Rectangle 37"/>
            <p:cNvSpPr>
              <a:spLocks noChangeArrowheads="1"/>
            </p:cNvSpPr>
            <p:nvPr/>
          </p:nvSpPr>
          <p:spPr bwMode="auto">
            <a:xfrm>
              <a:off x="5527578" y="4642817"/>
              <a:ext cx="1627390" cy="850864"/>
            </a:xfrm>
            <a:prstGeom prst="roundRect">
              <a:avLst>
                <a:gd name="adj" fmla="val 16667"/>
              </a:avLst>
            </a:prstGeom>
            <a:solidFill>
              <a:srgbClr val="00B0F0"/>
            </a:solidFill>
            <a:ln w="50800" algn="ctr">
              <a:solidFill>
                <a:srgbClr val="0860A8"/>
              </a:solidFill>
              <a:round/>
              <a:headEnd/>
              <a:tailEnd/>
            </a:ln>
          </p:spPr>
          <p:txBody>
            <a:bodyPr wrap="none" anchor="ctr"/>
            <a:lstStyle/>
            <a:p>
              <a:pPr algn="ctr" eaLnBrk="0" fontAlgn="auto" hangingPunct="0">
                <a:spcBef>
                  <a:spcPts val="0"/>
                </a:spcBef>
                <a:spcAft>
                  <a:spcPts val="0"/>
                </a:spcAft>
                <a:defRPr/>
              </a:pPr>
              <a:r>
                <a:rPr lang="en-US" kern="0" dirty="0">
                  <a:solidFill>
                    <a:srgbClr val="FFFFFF"/>
                  </a:solidFill>
                  <a:latin typeface="Verdana"/>
                </a:rPr>
                <a:t>GPU offload</a:t>
              </a:r>
            </a:p>
            <a:p>
              <a:pPr algn="ctr" eaLnBrk="0" fontAlgn="auto" hangingPunct="0">
                <a:spcBef>
                  <a:spcPts val="0"/>
                </a:spcBef>
                <a:spcAft>
                  <a:spcPts val="0"/>
                </a:spcAft>
                <a:defRPr/>
              </a:pPr>
              <a:r>
                <a:rPr lang="en-US" kern="0" dirty="0">
                  <a:solidFill>
                    <a:srgbClr val="FFFFFF"/>
                  </a:solidFill>
                  <a:latin typeface="Verdana"/>
                </a:rPr>
                <a:t>RTL</a:t>
              </a:r>
            </a:p>
          </p:txBody>
        </p:sp>
        <p:cxnSp>
          <p:nvCxnSpPr>
            <p:cNvPr id="38" name="Straight Arrow Connector 71"/>
            <p:cNvCxnSpPr>
              <a:cxnSpLocks noChangeShapeType="1"/>
              <a:stCxn id="28" idx="3"/>
              <a:endCxn id="37" idx="1"/>
            </p:cNvCxnSpPr>
            <p:nvPr/>
          </p:nvCxnSpPr>
          <p:spPr bwMode="auto">
            <a:xfrm>
              <a:off x="5114776" y="4581701"/>
              <a:ext cx="412801" cy="486549"/>
            </a:xfrm>
            <a:prstGeom prst="straightConnector1">
              <a:avLst/>
            </a:prstGeom>
            <a:noFill/>
            <a:ln w="38100" algn="ctr">
              <a:solidFill>
                <a:srgbClr val="5CD3FF"/>
              </a:solidFill>
              <a:round/>
              <a:headEnd/>
              <a:tailEnd type="triangle" w="med" len="med"/>
            </a:ln>
            <a:extLst>
              <a:ext uri="{909E8E84-426E-40DD-AFC4-6F175D3DCCD1}">
                <a14:hiddenFill xmlns:a14="http://schemas.microsoft.com/office/drawing/2010/main">
                  <a:noFill/>
                </a14:hiddenFill>
              </a:ext>
            </a:extLst>
          </p:spPr>
        </p:cxnSp>
        <p:cxnSp>
          <p:nvCxnSpPr>
            <p:cNvPr id="39" name="Straight Arrow Connector 72"/>
            <p:cNvCxnSpPr>
              <a:cxnSpLocks noChangeShapeType="1"/>
              <a:stCxn id="37" idx="3"/>
              <a:endCxn id="31" idx="6"/>
            </p:cNvCxnSpPr>
            <p:nvPr/>
          </p:nvCxnSpPr>
          <p:spPr bwMode="auto">
            <a:xfrm>
              <a:off x="7154967" y="5068250"/>
              <a:ext cx="512828" cy="3968"/>
            </a:xfrm>
            <a:prstGeom prst="straightConnector1">
              <a:avLst/>
            </a:prstGeom>
            <a:noFill/>
            <a:ln w="38100" algn="ctr">
              <a:solidFill>
                <a:srgbClr val="5CD3FF"/>
              </a:solidFill>
              <a:round/>
              <a:headEnd/>
              <a:tailEnd type="triangle" w="med" len="med"/>
            </a:ln>
            <a:extLst>
              <a:ext uri="{909E8E84-426E-40DD-AFC4-6F175D3DCCD1}">
                <a14:hiddenFill xmlns:a14="http://schemas.microsoft.com/office/drawing/2010/main">
                  <a:noFill/>
                </a14:hiddenFill>
              </a:ext>
            </a:extLst>
          </p:spPr>
        </p:cxnSp>
        <p:cxnSp>
          <p:nvCxnSpPr>
            <p:cNvPr id="40" name="Straight Arrow Connector 74"/>
            <p:cNvCxnSpPr>
              <a:cxnSpLocks noChangeShapeType="1"/>
              <a:stCxn id="34" idx="3"/>
            </p:cNvCxnSpPr>
            <p:nvPr/>
          </p:nvCxnSpPr>
          <p:spPr bwMode="auto">
            <a:xfrm>
              <a:off x="2742958" y="4592306"/>
              <a:ext cx="738418" cy="0"/>
            </a:xfrm>
            <a:prstGeom prst="straightConnector1">
              <a:avLst/>
            </a:prstGeom>
            <a:noFill/>
            <a:ln w="38100" algn="ctr">
              <a:solidFill>
                <a:srgbClr val="5CD3FF"/>
              </a:solidFill>
              <a:round/>
              <a:headEnd/>
              <a:tailEnd type="triangle" w="med" len="med"/>
            </a:ln>
            <a:extLst>
              <a:ext uri="{909E8E84-426E-40DD-AFC4-6F175D3DCCD1}">
                <a14:hiddenFill xmlns:a14="http://schemas.microsoft.com/office/drawing/2010/main">
                  <a:noFill/>
                </a14:hiddenFill>
              </a:ext>
            </a:extLst>
          </p:spPr>
        </p:cxnSp>
        <p:cxnSp>
          <p:nvCxnSpPr>
            <p:cNvPr id="41" name="Straight Arrow Connector 75"/>
            <p:cNvCxnSpPr>
              <a:cxnSpLocks noChangeShapeType="1"/>
              <a:stCxn id="33" idx="3"/>
            </p:cNvCxnSpPr>
            <p:nvPr/>
          </p:nvCxnSpPr>
          <p:spPr bwMode="auto">
            <a:xfrm>
              <a:off x="2742958" y="4152538"/>
              <a:ext cx="738419" cy="0"/>
            </a:xfrm>
            <a:prstGeom prst="straightConnector1">
              <a:avLst/>
            </a:prstGeom>
            <a:noFill/>
            <a:ln w="38100" algn="ctr">
              <a:solidFill>
                <a:srgbClr val="5CD3FF"/>
              </a:solidFill>
              <a:round/>
              <a:headEnd/>
              <a:tailEnd type="triangle" w="med" len="med"/>
            </a:ln>
            <a:extLst>
              <a:ext uri="{909E8E84-426E-40DD-AFC4-6F175D3DCCD1}">
                <a14:hiddenFill xmlns:a14="http://schemas.microsoft.com/office/drawing/2010/main">
                  <a:noFill/>
                </a14:hiddenFill>
              </a:ext>
            </a:extLst>
          </p:spPr>
        </p:cxnSp>
        <p:cxnSp>
          <p:nvCxnSpPr>
            <p:cNvPr id="42" name="Straight Arrow Connector 76"/>
            <p:cNvCxnSpPr>
              <a:cxnSpLocks noChangeShapeType="1"/>
              <a:stCxn id="32" idx="3"/>
            </p:cNvCxnSpPr>
            <p:nvPr/>
          </p:nvCxnSpPr>
          <p:spPr bwMode="auto">
            <a:xfrm>
              <a:off x="2742959" y="5027016"/>
              <a:ext cx="738418" cy="0"/>
            </a:xfrm>
            <a:prstGeom prst="straightConnector1">
              <a:avLst/>
            </a:prstGeom>
            <a:noFill/>
            <a:ln w="38100" algn="ctr">
              <a:solidFill>
                <a:srgbClr val="5CD3FF"/>
              </a:solidFill>
              <a:round/>
              <a:headEnd/>
              <a:tailEnd type="triangle" w="med" len="med"/>
            </a:ln>
            <a:extLst>
              <a:ext uri="{909E8E84-426E-40DD-AFC4-6F175D3DCCD1}">
                <a14:hiddenFill xmlns:a14="http://schemas.microsoft.com/office/drawing/2010/main">
                  <a:noFill/>
                </a14:hiddenFill>
              </a:ext>
            </a:extLst>
          </p:spPr>
        </p:cxnSp>
        <p:sp>
          <p:nvSpPr>
            <p:cNvPr id="43" name="Rectangle 42"/>
            <p:cNvSpPr/>
            <p:nvPr/>
          </p:nvSpPr>
          <p:spPr>
            <a:xfrm>
              <a:off x="442185" y="5217468"/>
              <a:ext cx="2300572" cy="239703"/>
            </a:xfrm>
            <a:prstGeom prst="rect">
              <a:avLst/>
            </a:prstGeom>
            <a:gradFill flip="none" rotWithShape="1">
              <a:gsLst>
                <a:gs pos="5000">
                  <a:srgbClr val="00AEEF"/>
                </a:gs>
                <a:gs pos="95000">
                  <a:srgbClr val="0071C5"/>
                </a:gs>
              </a:gsLst>
              <a:lin ang="16200000" scaled="0"/>
              <a:tileRect/>
            </a:gradFill>
            <a:ln w="3175" cap="flat" cmpd="sng" algn="ctr">
              <a:solidFill>
                <a:srgbClr val="061922"/>
              </a:solidFill>
              <a:prstDash val="solid"/>
              <a:round/>
              <a:headEnd type="none" w="sm" len="sm"/>
              <a:tailEnd type="none" w="sm" len="sm"/>
            </a:ln>
            <a:effectLst/>
          </p:spPr>
          <p:txBody>
            <a:bodyPr wrap="none" anchor="ctr"/>
            <a:lstStyle/>
            <a:p>
              <a:pPr algn="ctr" eaLnBrk="0" fontAlgn="auto" hangingPunct="0">
                <a:spcBef>
                  <a:spcPts val="0"/>
                </a:spcBef>
                <a:spcAft>
                  <a:spcPts val="0"/>
                </a:spcAft>
                <a:defRPr/>
              </a:pPr>
              <a:r>
                <a:rPr lang="en-US" b="1" kern="0" dirty="0">
                  <a:solidFill>
                    <a:srgbClr val="FFDA00">
                      <a:lumMod val="40000"/>
                      <a:lumOff val="60000"/>
                    </a:srgbClr>
                  </a:solidFill>
                  <a:latin typeface="Neo Sans Intel" pitchFamily="34" charset="0"/>
                  <a:cs typeface="Arial" pitchFamily="34" charset="0"/>
                </a:rPr>
                <a:t>Fat binary</a:t>
              </a:r>
            </a:p>
          </p:txBody>
        </p:sp>
      </p:grpSp>
    </p:spTree>
    <p:extLst>
      <p:ext uri="{BB962C8B-B14F-4D97-AF65-F5344CB8AC3E}">
        <p14:creationId xmlns:p14="http://schemas.microsoft.com/office/powerpoint/2010/main" val="6718880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5614" y="1825246"/>
            <a:ext cx="8228012" cy="4570411"/>
          </a:xfrm>
        </p:spPr>
        <p:txBody>
          <a:bodyPr/>
          <a:lstStyle/>
          <a:p>
            <a:pPr lvl="2"/>
            <a:r>
              <a:rPr lang="en-US" sz="2400" dirty="0" smtClean="0"/>
              <a:t>Coprocessors/Accelerators </a:t>
            </a:r>
          </a:p>
          <a:p>
            <a:pPr lvl="3"/>
            <a:r>
              <a:rPr lang="en-US" sz="1800" b="1" dirty="0" smtClean="0">
                <a:latin typeface="+mj-lt"/>
              </a:rPr>
              <a:t>brand-new</a:t>
            </a:r>
            <a:r>
              <a:rPr lang="en-US" sz="1800" dirty="0" smtClean="0">
                <a:latin typeface="+mj-lt"/>
              </a:rPr>
              <a:t> #pragma </a:t>
            </a:r>
            <a:r>
              <a:rPr lang="en-US" sz="1800" dirty="0" err="1">
                <a:latin typeface="+mj-lt"/>
              </a:rPr>
              <a:t>omp</a:t>
            </a:r>
            <a:r>
              <a:rPr lang="en-US" sz="1800" dirty="0">
                <a:latin typeface="+mj-lt"/>
              </a:rPr>
              <a:t> </a:t>
            </a:r>
            <a:r>
              <a:rPr lang="en-US" sz="1800" dirty="0" smtClean="0">
                <a:latin typeface="+mj-lt"/>
              </a:rPr>
              <a:t>target</a:t>
            </a:r>
            <a:endParaRPr lang="en-US" sz="1800" dirty="0" smtClean="0"/>
          </a:p>
          <a:p>
            <a:pPr lvl="2"/>
            <a:r>
              <a:rPr lang="en-US" sz="2400" dirty="0" smtClean="0"/>
              <a:t>Threads </a:t>
            </a:r>
          </a:p>
          <a:p>
            <a:pPr lvl="3"/>
            <a:r>
              <a:rPr lang="en-US" sz="1800" dirty="0" smtClean="0"/>
              <a:t>good </a:t>
            </a:r>
            <a:r>
              <a:rPr lang="en-US" sz="1800" dirty="0"/>
              <a:t>old </a:t>
            </a:r>
            <a:r>
              <a:rPr lang="en-US" sz="1800" dirty="0">
                <a:latin typeface="+mj-lt"/>
              </a:rPr>
              <a:t>#pragma </a:t>
            </a:r>
            <a:r>
              <a:rPr lang="en-US" sz="1800" dirty="0" err="1">
                <a:latin typeface="+mj-lt"/>
              </a:rPr>
              <a:t>omp</a:t>
            </a:r>
            <a:r>
              <a:rPr lang="en-US" sz="1800" dirty="0">
                <a:latin typeface="+mj-lt"/>
              </a:rPr>
              <a:t> parallel </a:t>
            </a:r>
            <a:r>
              <a:rPr lang="en-US" sz="1800" dirty="0" smtClean="0">
                <a:latin typeface="+mj-lt"/>
              </a:rPr>
              <a:t>for</a:t>
            </a:r>
            <a:endParaRPr lang="en-US" sz="1800" dirty="0" smtClean="0"/>
          </a:p>
          <a:p>
            <a:pPr lvl="2"/>
            <a:r>
              <a:rPr lang="en-US" sz="2400" dirty="0" smtClean="0"/>
              <a:t>SIMD</a:t>
            </a:r>
          </a:p>
          <a:p>
            <a:pPr lvl="3"/>
            <a:r>
              <a:rPr lang="en-US" sz="1800" dirty="0" err="1" smtClean="0"/>
              <a:t>OpenMP</a:t>
            </a:r>
            <a:r>
              <a:rPr lang="en-US" sz="1800" smtClean="0"/>
              <a:t> with </a:t>
            </a:r>
            <a:r>
              <a:rPr lang="en-US" sz="1800" dirty="0" smtClean="0"/>
              <a:t>SIMD flavor </a:t>
            </a:r>
            <a:r>
              <a:rPr lang="en-US" sz="1800" dirty="0" smtClean="0">
                <a:latin typeface="+mj-lt"/>
              </a:rPr>
              <a:t>#pragma </a:t>
            </a:r>
            <a:r>
              <a:rPr lang="en-US" sz="1800" dirty="0" err="1" smtClean="0">
                <a:latin typeface="+mj-lt"/>
              </a:rPr>
              <a:t>omp</a:t>
            </a:r>
            <a:r>
              <a:rPr lang="en-US" sz="1800" dirty="0" smtClean="0">
                <a:latin typeface="+mj-lt"/>
              </a:rPr>
              <a:t> </a:t>
            </a:r>
            <a:r>
              <a:rPr lang="en-US" sz="1800" dirty="0" err="1" smtClean="0">
                <a:latin typeface="+mj-lt"/>
              </a:rPr>
              <a:t>simd</a:t>
            </a:r>
            <a:endParaRPr lang="en-US" dirty="0"/>
          </a:p>
        </p:txBody>
      </p:sp>
      <p:sp>
        <p:nvSpPr>
          <p:cNvPr id="4" name="Slide Number Placeholder 3"/>
          <p:cNvSpPr>
            <a:spLocks noGrp="1"/>
          </p:cNvSpPr>
          <p:nvPr>
            <p:ph type="sldNum" sz="quarter" idx="12"/>
          </p:nvPr>
        </p:nvSpPr>
        <p:spPr/>
        <p:txBody>
          <a:bodyPr/>
          <a:lstStyle/>
          <a:p>
            <a:fld id="{EE2556C5-CE8C-6547-B838-EA80C61A4AF7}" type="slidenum">
              <a:rPr lang="en-US" smtClean="0"/>
              <a:pPr/>
              <a:t>12</a:t>
            </a:fld>
            <a:endParaRPr lang="en-US" dirty="0"/>
          </a:p>
        </p:txBody>
      </p:sp>
      <p:sp>
        <p:nvSpPr>
          <p:cNvPr id="2" name="Title 1"/>
          <p:cNvSpPr>
            <a:spLocks noGrp="1"/>
          </p:cNvSpPr>
          <p:nvPr>
            <p:ph type="title"/>
          </p:nvPr>
        </p:nvSpPr>
        <p:spPr/>
        <p:txBody>
          <a:bodyPr/>
          <a:lstStyle/>
          <a:p>
            <a:r>
              <a:rPr lang="en-US" dirty="0" err="1" smtClean="0"/>
              <a:t>OpenMP</a:t>
            </a:r>
            <a:r>
              <a:rPr lang="en-US" baseline="30000" dirty="0" smtClean="0"/>
              <a:t>*</a:t>
            </a:r>
            <a:r>
              <a:rPr lang="en-US" dirty="0" smtClean="0"/>
              <a:t>: Levels of Parallelism</a:t>
            </a:r>
            <a:endParaRPr lang="en-US" dirty="0"/>
          </a:p>
        </p:txBody>
      </p:sp>
    </p:spTree>
    <p:extLst>
      <p:ext uri="{BB962C8B-B14F-4D97-AF65-F5344CB8AC3E}">
        <p14:creationId xmlns:p14="http://schemas.microsoft.com/office/powerpoint/2010/main" val="9937103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r>
              <a:rPr lang="en-US" dirty="0" smtClean="0"/>
              <a:t>How to run faster?</a:t>
            </a:r>
          </a:p>
          <a:p>
            <a:pPr lvl="2"/>
            <a:r>
              <a:rPr lang="en-US" dirty="0" smtClean="0"/>
              <a:t>Run instructions simultaneously</a:t>
            </a:r>
          </a:p>
          <a:p>
            <a:pPr lvl="3"/>
            <a:r>
              <a:rPr lang="en-US" dirty="0" smtClean="0"/>
              <a:t>Thread-level parallelism</a:t>
            </a:r>
          </a:p>
          <a:p>
            <a:pPr lvl="3"/>
            <a:r>
              <a:rPr lang="en-US" b="1" dirty="0" smtClean="0"/>
              <a:t>#pragma </a:t>
            </a:r>
            <a:r>
              <a:rPr lang="en-US" b="1" dirty="0" err="1" smtClean="0"/>
              <a:t>omp</a:t>
            </a:r>
            <a:r>
              <a:rPr lang="en-US" b="1" dirty="0" smtClean="0"/>
              <a:t> parallel for</a:t>
            </a:r>
            <a:endParaRPr lang="en-US" b="1" dirty="0"/>
          </a:p>
          <a:p>
            <a:pPr lvl="3"/>
            <a:endParaRPr lang="en-US" dirty="0" smtClean="0"/>
          </a:p>
          <a:p>
            <a:pPr lvl="2"/>
            <a:r>
              <a:rPr lang="en-US" dirty="0" smtClean="0">
                <a:solidFill>
                  <a:srgbClr val="00B050"/>
                </a:solidFill>
              </a:rPr>
              <a:t>Handle the data simultaneously</a:t>
            </a:r>
          </a:p>
          <a:p>
            <a:pPr lvl="3"/>
            <a:r>
              <a:rPr lang="en-US" dirty="0" smtClean="0">
                <a:solidFill>
                  <a:srgbClr val="00B050"/>
                </a:solidFill>
              </a:rPr>
              <a:t>Data-level parallelism </a:t>
            </a:r>
          </a:p>
          <a:p>
            <a:pPr lvl="3"/>
            <a:r>
              <a:rPr lang="en-US" b="1" dirty="0" smtClean="0">
                <a:solidFill>
                  <a:srgbClr val="00B050"/>
                </a:solidFill>
              </a:rPr>
              <a:t>SIMD</a:t>
            </a:r>
            <a:r>
              <a:rPr lang="en-US" dirty="0" smtClean="0">
                <a:solidFill>
                  <a:srgbClr val="00B050"/>
                </a:solidFill>
              </a:rPr>
              <a:t>, Single Instruction Multiple Data, </a:t>
            </a:r>
            <a:br>
              <a:rPr lang="en-US" dirty="0" smtClean="0">
                <a:solidFill>
                  <a:srgbClr val="00B050"/>
                </a:solidFill>
              </a:rPr>
            </a:br>
            <a:r>
              <a:rPr lang="en-US" dirty="0" smtClean="0">
                <a:solidFill>
                  <a:srgbClr val="00B050"/>
                </a:solidFill>
              </a:rPr>
              <a:t>vector instructions</a:t>
            </a:r>
          </a:p>
          <a:p>
            <a:pPr lvl="3"/>
            <a:r>
              <a:rPr lang="en-US" b="1" dirty="0">
                <a:solidFill>
                  <a:srgbClr val="00B050"/>
                </a:solidFill>
              </a:rPr>
              <a:t>#pragma </a:t>
            </a:r>
            <a:r>
              <a:rPr lang="en-US" b="1" dirty="0" err="1">
                <a:solidFill>
                  <a:srgbClr val="00B050"/>
                </a:solidFill>
              </a:rPr>
              <a:t>omp</a:t>
            </a:r>
            <a:r>
              <a:rPr lang="en-US" b="1" dirty="0">
                <a:solidFill>
                  <a:srgbClr val="00B050"/>
                </a:solidFill>
              </a:rPr>
              <a:t> </a:t>
            </a:r>
            <a:r>
              <a:rPr lang="en-US" b="1" dirty="0" err="1" smtClean="0">
                <a:solidFill>
                  <a:srgbClr val="00B050"/>
                </a:solidFill>
              </a:rPr>
              <a:t>simd</a:t>
            </a:r>
            <a:endParaRPr lang="en-US" dirty="0" smtClean="0">
              <a:solidFill>
                <a:srgbClr val="00B050"/>
              </a:solidFill>
            </a:endParaRPr>
          </a:p>
          <a:p>
            <a:pPr lvl="2"/>
            <a:endParaRPr lang="en-US" dirty="0" smtClean="0"/>
          </a:p>
          <a:p>
            <a:pPr lvl="2"/>
            <a:r>
              <a:rPr lang="en-US" dirty="0" smtClean="0"/>
              <a:t>Do Both</a:t>
            </a:r>
          </a:p>
          <a:p>
            <a:pPr lvl="3"/>
            <a:r>
              <a:rPr lang="en-US" b="1" dirty="0"/>
              <a:t>#pragma </a:t>
            </a:r>
            <a:r>
              <a:rPr lang="en-US" b="1" dirty="0" err="1"/>
              <a:t>omp</a:t>
            </a:r>
            <a:r>
              <a:rPr lang="en-US" b="1" dirty="0"/>
              <a:t> parallel for </a:t>
            </a:r>
            <a:r>
              <a:rPr lang="en-US" b="1" dirty="0" err="1" smtClean="0"/>
              <a:t>simd</a:t>
            </a:r>
            <a:endParaRPr lang="ru-RU"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13</a:t>
            </a:fld>
            <a:endParaRPr lang="en-US" dirty="0"/>
          </a:p>
        </p:txBody>
      </p:sp>
      <p:sp>
        <p:nvSpPr>
          <p:cNvPr id="4" name="Title 3"/>
          <p:cNvSpPr>
            <a:spLocks noGrp="1"/>
          </p:cNvSpPr>
          <p:nvPr>
            <p:ph type="title"/>
          </p:nvPr>
        </p:nvSpPr>
        <p:spPr/>
        <p:txBody>
          <a:bodyPr/>
          <a:lstStyle/>
          <a:p>
            <a:r>
              <a:rPr lang="en-US" dirty="0" smtClean="0"/>
              <a:t>SIMD: What is It?</a:t>
            </a:r>
            <a:endParaRPr lang="ru-RU" dirty="0"/>
          </a:p>
        </p:txBody>
      </p:sp>
      <p:grpSp>
        <p:nvGrpSpPr>
          <p:cNvPr id="11" name="Group 10"/>
          <p:cNvGrpSpPr/>
          <p:nvPr/>
        </p:nvGrpSpPr>
        <p:grpSpPr>
          <a:xfrm>
            <a:off x="6647290" y="367530"/>
            <a:ext cx="1685925" cy="1131193"/>
            <a:chOff x="6647290" y="367530"/>
            <a:chExt cx="1685925" cy="1131193"/>
          </a:xfrm>
        </p:grpSpPr>
        <p:sp>
          <p:nvSpPr>
            <p:cNvPr id="176" name="TextBox 175"/>
            <p:cNvSpPr txBox="1"/>
            <p:nvPr/>
          </p:nvSpPr>
          <p:spPr>
            <a:xfrm>
              <a:off x="6647290" y="841387"/>
              <a:ext cx="846559" cy="553998"/>
            </a:xfrm>
            <a:prstGeom prst="rect">
              <a:avLst/>
            </a:prstGeom>
            <a:noFill/>
          </p:spPr>
          <p:txBody>
            <a:bodyPr wrap="square" rtlCol="0">
              <a:spAutoFit/>
            </a:bodyPr>
            <a:lstStyle/>
            <a:p>
              <a:pPr algn="r"/>
              <a:r>
                <a:rPr lang="en-US" sz="1000" b="1" dirty="0" smtClean="0">
                  <a:solidFill>
                    <a:srgbClr val="FF0000"/>
                  </a:solidFill>
                  <a:cs typeface="Neo Sans Intel"/>
                </a:rPr>
                <a:t>Instruction</a:t>
              </a:r>
            </a:p>
            <a:p>
              <a:pPr algn="r"/>
              <a:r>
                <a:rPr lang="en-US" sz="1000" b="1" dirty="0" smtClean="0">
                  <a:solidFill>
                    <a:schemeClr val="accent5"/>
                  </a:solidFill>
                  <a:cs typeface="Neo Sans Intel"/>
                </a:rPr>
                <a:t>Input </a:t>
              </a:r>
            </a:p>
            <a:p>
              <a:pPr algn="r"/>
              <a:r>
                <a:rPr lang="en-US" sz="1000" b="1" dirty="0" smtClean="0">
                  <a:solidFill>
                    <a:srgbClr val="00B050"/>
                  </a:solidFill>
                  <a:cs typeface="Neo Sans Intel"/>
                </a:rPr>
                <a:t>Output</a:t>
              </a:r>
              <a:endParaRPr lang="ru-RU" sz="1000" b="1" dirty="0" smtClean="0">
                <a:solidFill>
                  <a:srgbClr val="00B050"/>
                </a:solidFill>
                <a:cs typeface="Neo Sans Intel"/>
              </a:endParaRPr>
            </a:p>
          </p:txBody>
        </p:sp>
        <p:grpSp>
          <p:nvGrpSpPr>
            <p:cNvPr id="420" name="Group 419"/>
            <p:cNvGrpSpPr/>
            <p:nvPr/>
          </p:nvGrpSpPr>
          <p:grpSpPr>
            <a:xfrm>
              <a:off x="7341216" y="367530"/>
              <a:ext cx="991999" cy="1131193"/>
              <a:chOff x="2017256" y="2966466"/>
              <a:chExt cx="991999" cy="1131193"/>
            </a:xfrm>
          </p:grpSpPr>
          <p:grpSp>
            <p:nvGrpSpPr>
              <p:cNvPr id="421" name="Group 420"/>
              <p:cNvGrpSpPr/>
              <p:nvPr/>
            </p:nvGrpSpPr>
            <p:grpSpPr>
              <a:xfrm>
                <a:off x="2352999" y="3288409"/>
                <a:ext cx="318995" cy="304772"/>
                <a:chOff x="2352999" y="3288409"/>
                <a:chExt cx="318995" cy="304772"/>
              </a:xfrm>
              <a:effectLst>
                <a:outerShdw blurRad="50800" dist="38100" dir="2700000" algn="tl" rotWithShape="0">
                  <a:prstClr val="black">
                    <a:alpha val="40000"/>
                  </a:prstClr>
                </a:outerShdw>
              </a:effectLst>
            </p:grpSpPr>
            <p:sp>
              <p:nvSpPr>
                <p:cNvPr id="446" name="Rectangle 445"/>
                <p:cNvSpPr/>
                <p:nvPr/>
              </p:nvSpPr>
              <p:spPr>
                <a:xfrm rot="2700000">
                  <a:off x="2469022"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47" name="Rectangle 446"/>
                <p:cNvSpPr/>
                <p:nvPr/>
              </p:nvSpPr>
              <p:spPr>
                <a:xfrm rot="2700000">
                  <a:off x="2352999"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48" name="Rectangle 447"/>
                <p:cNvSpPr/>
                <p:nvPr/>
              </p:nvSpPr>
              <p:spPr>
                <a:xfrm>
                  <a:off x="2413829" y="33902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600" dirty="0"/>
                </a:p>
              </p:txBody>
            </p:sp>
          </p:grpSp>
          <p:grpSp>
            <p:nvGrpSpPr>
              <p:cNvPr id="422" name="Group 421"/>
              <p:cNvGrpSpPr/>
              <p:nvPr/>
            </p:nvGrpSpPr>
            <p:grpSpPr>
              <a:xfrm>
                <a:off x="2017256" y="2966466"/>
                <a:ext cx="991999" cy="1131193"/>
                <a:chOff x="2017256" y="2966466"/>
                <a:chExt cx="991999" cy="1131193"/>
              </a:xfrm>
            </p:grpSpPr>
            <p:sp>
              <p:nvSpPr>
                <p:cNvPr id="429" name="Up Arrow 428"/>
                <p:cNvSpPr/>
                <p:nvPr/>
              </p:nvSpPr>
              <p:spPr>
                <a:xfrm rot="10800000">
                  <a:off x="2472390" y="3624997"/>
                  <a:ext cx="80221" cy="8062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30" name="Up Arrow 429"/>
                <p:cNvSpPr/>
                <p:nvPr/>
              </p:nvSpPr>
              <p:spPr>
                <a:xfrm rot="13648897">
                  <a:off x="2649259" y="3240177"/>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31" name="Up Arrow 430"/>
                <p:cNvSpPr/>
                <p:nvPr/>
              </p:nvSpPr>
              <p:spPr>
                <a:xfrm rot="8051619">
                  <a:off x="2315270" y="3228941"/>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nvGrpSpPr>
                <p:cNvPr id="432" name="Group 431"/>
                <p:cNvGrpSpPr/>
                <p:nvPr/>
              </p:nvGrpSpPr>
              <p:grpSpPr>
                <a:xfrm>
                  <a:off x="2017256" y="2966466"/>
                  <a:ext cx="991999" cy="1131193"/>
                  <a:chOff x="1864856" y="439678"/>
                  <a:chExt cx="3074216" cy="3505581"/>
                </a:xfrm>
              </p:grpSpPr>
              <p:sp>
                <p:nvSpPr>
                  <p:cNvPr id="434" name="Rectangle 433"/>
                  <p:cNvSpPr/>
                  <p:nvPr/>
                </p:nvSpPr>
                <p:spPr>
                  <a:xfrm rot="2714518">
                    <a:off x="4698003" y="443389"/>
                    <a:ext cx="234146"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35" name="Rectangle 434"/>
                  <p:cNvSpPr/>
                  <p:nvPr/>
                </p:nvSpPr>
                <p:spPr>
                  <a:xfrm rot="2714518">
                    <a:off x="4476138" y="663376"/>
                    <a:ext cx="234146"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36" name="Rectangle 435"/>
                  <p:cNvSpPr/>
                  <p:nvPr/>
                </p:nvSpPr>
                <p:spPr>
                  <a:xfrm rot="2714518">
                    <a:off x="4254276" y="883360"/>
                    <a:ext cx="234147"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37" name="Rectangle 436"/>
                  <p:cNvSpPr/>
                  <p:nvPr/>
                </p:nvSpPr>
                <p:spPr>
                  <a:xfrm rot="2714518">
                    <a:off x="4032429" y="1103357"/>
                    <a:ext cx="234147"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38" name="Rectangle 437"/>
                  <p:cNvSpPr/>
                  <p:nvPr/>
                </p:nvSpPr>
                <p:spPr>
                  <a:xfrm rot="7914689">
                    <a:off x="2569305" y="1058862"/>
                    <a:ext cx="234144"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39" name="Rectangle 438"/>
                  <p:cNvSpPr/>
                  <p:nvPr/>
                </p:nvSpPr>
                <p:spPr>
                  <a:xfrm rot="7914689">
                    <a:off x="2336802" y="850154"/>
                    <a:ext cx="234142"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40" name="Rectangle 439"/>
                  <p:cNvSpPr/>
                  <p:nvPr/>
                </p:nvSpPr>
                <p:spPr>
                  <a:xfrm rot="7914689">
                    <a:off x="2104293" y="641455"/>
                    <a:ext cx="234147"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41" name="Rectangle 440"/>
                  <p:cNvSpPr/>
                  <p:nvPr/>
                </p:nvSpPr>
                <p:spPr>
                  <a:xfrm rot="7914689">
                    <a:off x="1871781" y="432753"/>
                    <a:ext cx="234144"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42" name="Rectangle 441"/>
                  <p:cNvSpPr/>
                  <p:nvPr/>
                </p:nvSpPr>
                <p:spPr>
                  <a:xfrm rot="10800000">
                    <a:off x="3275323" y="3711691"/>
                    <a:ext cx="248606"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43" name="Rectangle 442"/>
                  <p:cNvSpPr/>
                  <p:nvPr/>
                </p:nvSpPr>
                <p:spPr>
                  <a:xfrm rot="10800000">
                    <a:off x="3275324" y="3417427"/>
                    <a:ext cx="248605"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44" name="Rectangle 443"/>
                  <p:cNvSpPr/>
                  <p:nvPr/>
                </p:nvSpPr>
                <p:spPr>
                  <a:xfrm rot="10800000">
                    <a:off x="3275328" y="3123171"/>
                    <a:ext cx="248606"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45" name="Rectangle 444"/>
                  <p:cNvSpPr/>
                  <p:nvPr/>
                </p:nvSpPr>
                <p:spPr>
                  <a:xfrm rot="10800000">
                    <a:off x="3275323" y="2828908"/>
                    <a:ext cx="248606"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sp>
              <p:nvSpPr>
                <p:cNvPr id="433" name="TextBox 432"/>
                <p:cNvSpPr txBox="1"/>
                <p:nvPr/>
              </p:nvSpPr>
              <p:spPr>
                <a:xfrm>
                  <a:off x="2293490" y="3315539"/>
                  <a:ext cx="433153" cy="200055"/>
                </a:xfrm>
                <a:prstGeom prst="rect">
                  <a:avLst/>
                </a:prstGeom>
                <a:noFill/>
              </p:spPr>
              <p:txBody>
                <a:bodyPr wrap="square" rtlCol="0">
                  <a:spAutoFit/>
                </a:bodyPr>
                <a:lstStyle/>
                <a:p>
                  <a:pPr algn="ctr"/>
                  <a:r>
                    <a:rPr lang="en-US" sz="700" b="1" dirty="0" smtClean="0">
                      <a:solidFill>
                        <a:schemeClr val="bg1"/>
                      </a:solidFill>
                      <a:cs typeface="Neo Sans Intel"/>
                    </a:rPr>
                    <a:t>Core</a:t>
                  </a:r>
                  <a:endParaRPr lang="ru-RU" sz="700" b="1" dirty="0" smtClean="0">
                    <a:solidFill>
                      <a:schemeClr val="bg1"/>
                    </a:solidFill>
                    <a:cs typeface="Neo Sans Intel"/>
                  </a:endParaRPr>
                </a:p>
              </p:txBody>
            </p:sp>
          </p:grpSp>
        </p:grpSp>
      </p:grpSp>
      <p:grpSp>
        <p:nvGrpSpPr>
          <p:cNvPr id="10" name="Group 9"/>
          <p:cNvGrpSpPr/>
          <p:nvPr/>
        </p:nvGrpSpPr>
        <p:grpSpPr>
          <a:xfrm>
            <a:off x="5150086" y="1632325"/>
            <a:ext cx="3304037" cy="1131193"/>
            <a:chOff x="4813672" y="1615073"/>
            <a:chExt cx="3304037" cy="1131193"/>
          </a:xfrm>
        </p:grpSpPr>
        <p:grpSp>
          <p:nvGrpSpPr>
            <p:cNvPr id="449" name="Group 448"/>
            <p:cNvGrpSpPr/>
            <p:nvPr/>
          </p:nvGrpSpPr>
          <p:grpSpPr>
            <a:xfrm>
              <a:off x="4813672" y="1615073"/>
              <a:ext cx="991999" cy="1131193"/>
              <a:chOff x="2017256" y="2966466"/>
              <a:chExt cx="991999" cy="1131193"/>
            </a:xfrm>
          </p:grpSpPr>
          <p:grpSp>
            <p:nvGrpSpPr>
              <p:cNvPr id="450" name="Group 449"/>
              <p:cNvGrpSpPr/>
              <p:nvPr/>
            </p:nvGrpSpPr>
            <p:grpSpPr>
              <a:xfrm>
                <a:off x="2352999" y="3288409"/>
                <a:ext cx="318995" cy="304772"/>
                <a:chOff x="2352999" y="3288409"/>
                <a:chExt cx="318995" cy="304772"/>
              </a:xfrm>
              <a:effectLst>
                <a:outerShdw blurRad="50800" dist="38100" dir="2700000" algn="tl" rotWithShape="0">
                  <a:prstClr val="black">
                    <a:alpha val="40000"/>
                  </a:prstClr>
                </a:outerShdw>
              </a:effectLst>
            </p:grpSpPr>
            <p:sp>
              <p:nvSpPr>
                <p:cNvPr id="469" name="Rectangle 468"/>
                <p:cNvSpPr/>
                <p:nvPr/>
              </p:nvSpPr>
              <p:spPr>
                <a:xfrm rot="2700000">
                  <a:off x="2469022"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70" name="Rectangle 469"/>
                <p:cNvSpPr/>
                <p:nvPr/>
              </p:nvSpPr>
              <p:spPr>
                <a:xfrm rot="2700000">
                  <a:off x="2352999"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71" name="Rectangle 470"/>
                <p:cNvSpPr/>
                <p:nvPr/>
              </p:nvSpPr>
              <p:spPr>
                <a:xfrm>
                  <a:off x="2413829" y="33902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600" dirty="0"/>
                </a:p>
              </p:txBody>
            </p:sp>
          </p:grpSp>
          <p:grpSp>
            <p:nvGrpSpPr>
              <p:cNvPr id="451" name="Group 450"/>
              <p:cNvGrpSpPr/>
              <p:nvPr/>
            </p:nvGrpSpPr>
            <p:grpSpPr>
              <a:xfrm>
                <a:off x="2017256" y="2966466"/>
                <a:ext cx="991999" cy="1131193"/>
                <a:chOff x="2017256" y="2966466"/>
                <a:chExt cx="991999" cy="1131193"/>
              </a:xfrm>
            </p:grpSpPr>
            <p:sp>
              <p:nvSpPr>
                <p:cNvPr id="452" name="Up Arrow 451"/>
                <p:cNvSpPr/>
                <p:nvPr/>
              </p:nvSpPr>
              <p:spPr>
                <a:xfrm rot="10800000">
                  <a:off x="2472390" y="3624997"/>
                  <a:ext cx="80221" cy="8062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53" name="Up Arrow 452"/>
                <p:cNvSpPr/>
                <p:nvPr/>
              </p:nvSpPr>
              <p:spPr>
                <a:xfrm rot="13648897">
                  <a:off x="2649259" y="3240177"/>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54" name="Up Arrow 453"/>
                <p:cNvSpPr/>
                <p:nvPr/>
              </p:nvSpPr>
              <p:spPr>
                <a:xfrm rot="8051619">
                  <a:off x="2315270" y="3228941"/>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nvGrpSpPr>
                <p:cNvPr id="455" name="Group 454"/>
                <p:cNvGrpSpPr/>
                <p:nvPr/>
              </p:nvGrpSpPr>
              <p:grpSpPr>
                <a:xfrm>
                  <a:off x="2017256" y="2966466"/>
                  <a:ext cx="991999" cy="1131193"/>
                  <a:chOff x="1864856" y="439678"/>
                  <a:chExt cx="3074216" cy="3505581"/>
                </a:xfrm>
              </p:grpSpPr>
              <p:sp>
                <p:nvSpPr>
                  <p:cNvPr id="457" name="Rectangle 456"/>
                  <p:cNvSpPr/>
                  <p:nvPr/>
                </p:nvSpPr>
                <p:spPr>
                  <a:xfrm rot="2714518">
                    <a:off x="4698003" y="443389"/>
                    <a:ext cx="234146"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58" name="Rectangle 457"/>
                  <p:cNvSpPr/>
                  <p:nvPr/>
                </p:nvSpPr>
                <p:spPr>
                  <a:xfrm rot="2714518">
                    <a:off x="4476138" y="663376"/>
                    <a:ext cx="234146"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59" name="Rectangle 458"/>
                  <p:cNvSpPr/>
                  <p:nvPr/>
                </p:nvSpPr>
                <p:spPr>
                  <a:xfrm rot="2714518">
                    <a:off x="4254276" y="883360"/>
                    <a:ext cx="234147"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60" name="Rectangle 459"/>
                  <p:cNvSpPr/>
                  <p:nvPr/>
                </p:nvSpPr>
                <p:spPr>
                  <a:xfrm rot="2714518">
                    <a:off x="4032429" y="1103357"/>
                    <a:ext cx="234147"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61" name="Rectangle 460"/>
                  <p:cNvSpPr/>
                  <p:nvPr/>
                </p:nvSpPr>
                <p:spPr>
                  <a:xfrm rot="7914689">
                    <a:off x="2569305" y="1058862"/>
                    <a:ext cx="234144"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62" name="Rectangle 461"/>
                  <p:cNvSpPr/>
                  <p:nvPr/>
                </p:nvSpPr>
                <p:spPr>
                  <a:xfrm rot="7914689">
                    <a:off x="2336802" y="850154"/>
                    <a:ext cx="234142"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63" name="Rectangle 462"/>
                  <p:cNvSpPr/>
                  <p:nvPr/>
                </p:nvSpPr>
                <p:spPr>
                  <a:xfrm rot="7914689">
                    <a:off x="2104293" y="641455"/>
                    <a:ext cx="234147"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64" name="Rectangle 463"/>
                  <p:cNvSpPr/>
                  <p:nvPr/>
                </p:nvSpPr>
                <p:spPr>
                  <a:xfrm rot="7914689">
                    <a:off x="1871781" y="432753"/>
                    <a:ext cx="234144"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65" name="Rectangle 464"/>
                  <p:cNvSpPr/>
                  <p:nvPr/>
                </p:nvSpPr>
                <p:spPr>
                  <a:xfrm rot="10800000">
                    <a:off x="3275323" y="3711691"/>
                    <a:ext cx="248606"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66" name="Rectangle 465"/>
                  <p:cNvSpPr/>
                  <p:nvPr/>
                </p:nvSpPr>
                <p:spPr>
                  <a:xfrm rot="10800000">
                    <a:off x="3275324" y="3417427"/>
                    <a:ext cx="248605"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67" name="Rectangle 466"/>
                  <p:cNvSpPr/>
                  <p:nvPr/>
                </p:nvSpPr>
                <p:spPr>
                  <a:xfrm rot="10800000">
                    <a:off x="3275328" y="3123171"/>
                    <a:ext cx="248606"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68" name="Rectangle 467"/>
                  <p:cNvSpPr/>
                  <p:nvPr/>
                </p:nvSpPr>
                <p:spPr>
                  <a:xfrm rot="10800000">
                    <a:off x="3275323" y="2828908"/>
                    <a:ext cx="248606"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sp>
              <p:nvSpPr>
                <p:cNvPr id="456" name="TextBox 455"/>
                <p:cNvSpPr txBox="1"/>
                <p:nvPr/>
              </p:nvSpPr>
              <p:spPr>
                <a:xfrm>
                  <a:off x="2293490" y="3315539"/>
                  <a:ext cx="433153" cy="200055"/>
                </a:xfrm>
                <a:prstGeom prst="rect">
                  <a:avLst/>
                </a:prstGeom>
                <a:noFill/>
              </p:spPr>
              <p:txBody>
                <a:bodyPr wrap="square" rtlCol="0">
                  <a:spAutoFit/>
                </a:bodyPr>
                <a:lstStyle/>
                <a:p>
                  <a:pPr algn="ctr"/>
                  <a:r>
                    <a:rPr lang="en-US" sz="700" b="1" dirty="0" smtClean="0">
                      <a:solidFill>
                        <a:schemeClr val="bg1"/>
                      </a:solidFill>
                      <a:cs typeface="Neo Sans Intel"/>
                    </a:rPr>
                    <a:t>Core</a:t>
                  </a:r>
                  <a:endParaRPr lang="ru-RU" sz="700" b="1" dirty="0" smtClean="0">
                    <a:solidFill>
                      <a:schemeClr val="bg1"/>
                    </a:solidFill>
                    <a:cs typeface="Neo Sans Intel"/>
                  </a:endParaRPr>
                </a:p>
              </p:txBody>
            </p:sp>
          </p:grpSp>
        </p:grpSp>
        <p:grpSp>
          <p:nvGrpSpPr>
            <p:cNvPr id="472" name="Group 471"/>
            <p:cNvGrpSpPr/>
            <p:nvPr/>
          </p:nvGrpSpPr>
          <p:grpSpPr>
            <a:xfrm>
              <a:off x="7125710" y="1615073"/>
              <a:ext cx="991999" cy="1131193"/>
              <a:chOff x="2017256" y="2966466"/>
              <a:chExt cx="991999" cy="1131193"/>
            </a:xfrm>
          </p:grpSpPr>
          <p:grpSp>
            <p:nvGrpSpPr>
              <p:cNvPr id="473" name="Group 472"/>
              <p:cNvGrpSpPr/>
              <p:nvPr/>
            </p:nvGrpSpPr>
            <p:grpSpPr>
              <a:xfrm>
                <a:off x="2352999" y="3288409"/>
                <a:ext cx="318995" cy="304772"/>
                <a:chOff x="2352999" y="3288409"/>
                <a:chExt cx="318995" cy="304772"/>
              </a:xfrm>
              <a:effectLst>
                <a:outerShdw blurRad="50800" dist="38100" dir="2700000" algn="tl" rotWithShape="0">
                  <a:prstClr val="black">
                    <a:alpha val="40000"/>
                  </a:prstClr>
                </a:outerShdw>
              </a:effectLst>
            </p:grpSpPr>
            <p:sp>
              <p:nvSpPr>
                <p:cNvPr id="492" name="Rectangle 491"/>
                <p:cNvSpPr/>
                <p:nvPr/>
              </p:nvSpPr>
              <p:spPr>
                <a:xfrm rot="2700000">
                  <a:off x="2469022"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93" name="Rectangle 492"/>
                <p:cNvSpPr/>
                <p:nvPr/>
              </p:nvSpPr>
              <p:spPr>
                <a:xfrm rot="2700000">
                  <a:off x="2352999"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94" name="Rectangle 493"/>
                <p:cNvSpPr/>
                <p:nvPr/>
              </p:nvSpPr>
              <p:spPr>
                <a:xfrm>
                  <a:off x="2413829" y="33902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600" dirty="0"/>
                </a:p>
              </p:txBody>
            </p:sp>
          </p:grpSp>
          <p:grpSp>
            <p:nvGrpSpPr>
              <p:cNvPr id="474" name="Group 473"/>
              <p:cNvGrpSpPr/>
              <p:nvPr/>
            </p:nvGrpSpPr>
            <p:grpSpPr>
              <a:xfrm>
                <a:off x="2017256" y="2966466"/>
                <a:ext cx="991999" cy="1131193"/>
                <a:chOff x="2017256" y="2966466"/>
                <a:chExt cx="991999" cy="1131193"/>
              </a:xfrm>
            </p:grpSpPr>
            <p:sp>
              <p:nvSpPr>
                <p:cNvPr id="475" name="Up Arrow 474"/>
                <p:cNvSpPr/>
                <p:nvPr/>
              </p:nvSpPr>
              <p:spPr>
                <a:xfrm rot="10800000">
                  <a:off x="2472390" y="3624997"/>
                  <a:ext cx="80221" cy="8062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76" name="Up Arrow 475"/>
                <p:cNvSpPr/>
                <p:nvPr/>
              </p:nvSpPr>
              <p:spPr>
                <a:xfrm rot="13648897">
                  <a:off x="2649259" y="3240177"/>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77" name="Up Arrow 476"/>
                <p:cNvSpPr/>
                <p:nvPr/>
              </p:nvSpPr>
              <p:spPr>
                <a:xfrm rot="8051619">
                  <a:off x="2315270" y="3228941"/>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nvGrpSpPr>
                <p:cNvPr id="478" name="Group 477"/>
                <p:cNvGrpSpPr/>
                <p:nvPr/>
              </p:nvGrpSpPr>
              <p:grpSpPr>
                <a:xfrm>
                  <a:off x="2017256" y="2966466"/>
                  <a:ext cx="991999" cy="1131193"/>
                  <a:chOff x="1864856" y="439678"/>
                  <a:chExt cx="3074216" cy="3505581"/>
                </a:xfrm>
              </p:grpSpPr>
              <p:sp>
                <p:nvSpPr>
                  <p:cNvPr id="480" name="Rectangle 479"/>
                  <p:cNvSpPr/>
                  <p:nvPr/>
                </p:nvSpPr>
                <p:spPr>
                  <a:xfrm rot="2714518">
                    <a:off x="4698003" y="443389"/>
                    <a:ext cx="234146"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81" name="Rectangle 480"/>
                  <p:cNvSpPr/>
                  <p:nvPr/>
                </p:nvSpPr>
                <p:spPr>
                  <a:xfrm rot="2714518">
                    <a:off x="4476138" y="663376"/>
                    <a:ext cx="234146"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82" name="Rectangle 481"/>
                  <p:cNvSpPr/>
                  <p:nvPr/>
                </p:nvSpPr>
                <p:spPr>
                  <a:xfrm rot="2714518">
                    <a:off x="4254276" y="883360"/>
                    <a:ext cx="234147"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83" name="Rectangle 482"/>
                  <p:cNvSpPr/>
                  <p:nvPr/>
                </p:nvSpPr>
                <p:spPr>
                  <a:xfrm rot="2714518">
                    <a:off x="4032429" y="1103357"/>
                    <a:ext cx="234147"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84" name="Rectangle 483"/>
                  <p:cNvSpPr/>
                  <p:nvPr/>
                </p:nvSpPr>
                <p:spPr>
                  <a:xfrm rot="7914689">
                    <a:off x="2569305" y="1058862"/>
                    <a:ext cx="234144"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85" name="Rectangle 484"/>
                  <p:cNvSpPr/>
                  <p:nvPr/>
                </p:nvSpPr>
                <p:spPr>
                  <a:xfrm rot="7914689">
                    <a:off x="2336802" y="850154"/>
                    <a:ext cx="234142"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86" name="Rectangle 485"/>
                  <p:cNvSpPr/>
                  <p:nvPr/>
                </p:nvSpPr>
                <p:spPr>
                  <a:xfrm rot="7914689">
                    <a:off x="2104293" y="641455"/>
                    <a:ext cx="234147"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87" name="Rectangle 486"/>
                  <p:cNvSpPr/>
                  <p:nvPr/>
                </p:nvSpPr>
                <p:spPr>
                  <a:xfrm rot="7914689">
                    <a:off x="1871781" y="432753"/>
                    <a:ext cx="234144"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88" name="Rectangle 487"/>
                  <p:cNvSpPr/>
                  <p:nvPr/>
                </p:nvSpPr>
                <p:spPr>
                  <a:xfrm rot="10800000">
                    <a:off x="3275323" y="3711691"/>
                    <a:ext cx="248606"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89" name="Rectangle 488"/>
                  <p:cNvSpPr/>
                  <p:nvPr/>
                </p:nvSpPr>
                <p:spPr>
                  <a:xfrm rot="10800000">
                    <a:off x="3275324" y="3417427"/>
                    <a:ext cx="248605"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90" name="Rectangle 489"/>
                  <p:cNvSpPr/>
                  <p:nvPr/>
                </p:nvSpPr>
                <p:spPr>
                  <a:xfrm rot="10800000">
                    <a:off x="3275328" y="3123171"/>
                    <a:ext cx="248606"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91" name="Rectangle 490"/>
                  <p:cNvSpPr/>
                  <p:nvPr/>
                </p:nvSpPr>
                <p:spPr>
                  <a:xfrm rot="10800000">
                    <a:off x="3275323" y="2828908"/>
                    <a:ext cx="248606"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sp>
              <p:nvSpPr>
                <p:cNvPr id="479" name="TextBox 478"/>
                <p:cNvSpPr txBox="1"/>
                <p:nvPr/>
              </p:nvSpPr>
              <p:spPr>
                <a:xfrm>
                  <a:off x="2293490" y="3315539"/>
                  <a:ext cx="433153" cy="200055"/>
                </a:xfrm>
                <a:prstGeom prst="rect">
                  <a:avLst/>
                </a:prstGeom>
                <a:noFill/>
              </p:spPr>
              <p:txBody>
                <a:bodyPr wrap="square" rtlCol="0">
                  <a:spAutoFit/>
                </a:bodyPr>
                <a:lstStyle/>
                <a:p>
                  <a:pPr algn="ctr"/>
                  <a:r>
                    <a:rPr lang="en-US" sz="700" b="1" dirty="0" smtClean="0">
                      <a:solidFill>
                        <a:schemeClr val="bg1"/>
                      </a:solidFill>
                      <a:cs typeface="Neo Sans Intel"/>
                    </a:rPr>
                    <a:t>Core</a:t>
                  </a:r>
                  <a:endParaRPr lang="ru-RU" sz="700" b="1" dirty="0" smtClean="0">
                    <a:solidFill>
                      <a:schemeClr val="bg1"/>
                    </a:solidFill>
                    <a:cs typeface="Neo Sans Intel"/>
                  </a:endParaRPr>
                </a:p>
              </p:txBody>
            </p:sp>
          </p:grpSp>
        </p:grpSp>
        <p:grpSp>
          <p:nvGrpSpPr>
            <p:cNvPr id="495" name="Group 494"/>
            <p:cNvGrpSpPr/>
            <p:nvPr/>
          </p:nvGrpSpPr>
          <p:grpSpPr>
            <a:xfrm>
              <a:off x="5969691" y="1615073"/>
              <a:ext cx="991999" cy="1131193"/>
              <a:chOff x="2017256" y="2966466"/>
              <a:chExt cx="991999" cy="1131193"/>
            </a:xfrm>
          </p:grpSpPr>
          <p:grpSp>
            <p:nvGrpSpPr>
              <p:cNvPr id="496" name="Group 495"/>
              <p:cNvGrpSpPr/>
              <p:nvPr/>
            </p:nvGrpSpPr>
            <p:grpSpPr>
              <a:xfrm>
                <a:off x="2352999" y="3288409"/>
                <a:ext cx="318995" cy="304772"/>
                <a:chOff x="2352999" y="3288409"/>
                <a:chExt cx="318995" cy="304772"/>
              </a:xfrm>
              <a:effectLst>
                <a:outerShdw blurRad="50800" dist="38100" dir="2700000" algn="tl" rotWithShape="0">
                  <a:prstClr val="black">
                    <a:alpha val="40000"/>
                  </a:prstClr>
                </a:outerShdw>
              </a:effectLst>
            </p:grpSpPr>
            <p:sp>
              <p:nvSpPr>
                <p:cNvPr id="515" name="Rectangle 514"/>
                <p:cNvSpPr/>
                <p:nvPr/>
              </p:nvSpPr>
              <p:spPr>
                <a:xfrm rot="2700000">
                  <a:off x="2469022"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16" name="Rectangle 515"/>
                <p:cNvSpPr/>
                <p:nvPr/>
              </p:nvSpPr>
              <p:spPr>
                <a:xfrm rot="2700000">
                  <a:off x="2352999"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517" name="Rectangle 516"/>
                <p:cNvSpPr/>
                <p:nvPr/>
              </p:nvSpPr>
              <p:spPr>
                <a:xfrm>
                  <a:off x="2413829" y="33902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600" dirty="0"/>
                </a:p>
              </p:txBody>
            </p:sp>
          </p:grpSp>
          <p:grpSp>
            <p:nvGrpSpPr>
              <p:cNvPr id="497" name="Group 496"/>
              <p:cNvGrpSpPr/>
              <p:nvPr/>
            </p:nvGrpSpPr>
            <p:grpSpPr>
              <a:xfrm>
                <a:off x="2017256" y="2966466"/>
                <a:ext cx="991999" cy="1131193"/>
                <a:chOff x="2017256" y="2966466"/>
                <a:chExt cx="991999" cy="1131193"/>
              </a:xfrm>
            </p:grpSpPr>
            <p:sp>
              <p:nvSpPr>
                <p:cNvPr id="498" name="Up Arrow 497"/>
                <p:cNvSpPr/>
                <p:nvPr/>
              </p:nvSpPr>
              <p:spPr>
                <a:xfrm rot="10800000">
                  <a:off x="2472390" y="3624997"/>
                  <a:ext cx="80221" cy="8062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99" name="Up Arrow 498"/>
                <p:cNvSpPr/>
                <p:nvPr/>
              </p:nvSpPr>
              <p:spPr>
                <a:xfrm rot="13648897">
                  <a:off x="2649259" y="3240177"/>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00" name="Up Arrow 499"/>
                <p:cNvSpPr/>
                <p:nvPr/>
              </p:nvSpPr>
              <p:spPr>
                <a:xfrm rot="8051619">
                  <a:off x="2315270" y="3228941"/>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nvGrpSpPr>
                <p:cNvPr id="501" name="Group 500"/>
                <p:cNvGrpSpPr/>
                <p:nvPr/>
              </p:nvGrpSpPr>
              <p:grpSpPr>
                <a:xfrm>
                  <a:off x="2017256" y="2966466"/>
                  <a:ext cx="991999" cy="1131193"/>
                  <a:chOff x="1864856" y="439678"/>
                  <a:chExt cx="3074216" cy="3505581"/>
                </a:xfrm>
              </p:grpSpPr>
              <p:sp>
                <p:nvSpPr>
                  <p:cNvPr id="503" name="Rectangle 502"/>
                  <p:cNvSpPr/>
                  <p:nvPr/>
                </p:nvSpPr>
                <p:spPr>
                  <a:xfrm rot="2714518">
                    <a:off x="4698003" y="443389"/>
                    <a:ext cx="234146"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04" name="Rectangle 503"/>
                  <p:cNvSpPr/>
                  <p:nvPr/>
                </p:nvSpPr>
                <p:spPr>
                  <a:xfrm rot="2714518">
                    <a:off x="4476138" y="663376"/>
                    <a:ext cx="234146"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05" name="Rectangle 504"/>
                  <p:cNvSpPr/>
                  <p:nvPr/>
                </p:nvSpPr>
                <p:spPr>
                  <a:xfrm rot="2714518">
                    <a:off x="4254276" y="883360"/>
                    <a:ext cx="234147"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06" name="Rectangle 505"/>
                  <p:cNvSpPr/>
                  <p:nvPr/>
                </p:nvSpPr>
                <p:spPr>
                  <a:xfrm rot="2714518">
                    <a:off x="4032429" y="1103357"/>
                    <a:ext cx="234147" cy="247993"/>
                  </a:xfrm>
                  <a:prstGeom prst="rect">
                    <a:avLst/>
                  </a:prstGeom>
                  <a:solidFill>
                    <a:schemeClr val="accent5"/>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07" name="Rectangle 506"/>
                  <p:cNvSpPr/>
                  <p:nvPr/>
                </p:nvSpPr>
                <p:spPr>
                  <a:xfrm rot="7914689">
                    <a:off x="2569305" y="1058862"/>
                    <a:ext cx="234144"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08" name="Rectangle 507"/>
                  <p:cNvSpPr/>
                  <p:nvPr/>
                </p:nvSpPr>
                <p:spPr>
                  <a:xfrm rot="7914689">
                    <a:off x="2336802" y="850154"/>
                    <a:ext cx="234142"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09" name="Rectangle 508"/>
                  <p:cNvSpPr/>
                  <p:nvPr/>
                </p:nvSpPr>
                <p:spPr>
                  <a:xfrm rot="7914689">
                    <a:off x="2104293" y="641455"/>
                    <a:ext cx="234147"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10" name="Rectangle 509"/>
                  <p:cNvSpPr/>
                  <p:nvPr/>
                </p:nvSpPr>
                <p:spPr>
                  <a:xfrm rot="7914689">
                    <a:off x="1871781" y="432753"/>
                    <a:ext cx="234144" cy="24799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11" name="Rectangle 510"/>
                  <p:cNvSpPr/>
                  <p:nvPr/>
                </p:nvSpPr>
                <p:spPr>
                  <a:xfrm rot="10800000">
                    <a:off x="3275323" y="3711691"/>
                    <a:ext cx="248606"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12" name="Rectangle 511"/>
                  <p:cNvSpPr/>
                  <p:nvPr/>
                </p:nvSpPr>
                <p:spPr>
                  <a:xfrm rot="10800000">
                    <a:off x="3275324" y="3417427"/>
                    <a:ext cx="248605"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13" name="Rectangle 512"/>
                  <p:cNvSpPr/>
                  <p:nvPr/>
                </p:nvSpPr>
                <p:spPr>
                  <a:xfrm rot="10800000">
                    <a:off x="3275328" y="3123171"/>
                    <a:ext cx="248606"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14" name="Rectangle 513"/>
                  <p:cNvSpPr/>
                  <p:nvPr/>
                </p:nvSpPr>
                <p:spPr>
                  <a:xfrm rot="10800000">
                    <a:off x="3275323" y="2828908"/>
                    <a:ext cx="248606" cy="233568"/>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sp>
              <p:nvSpPr>
                <p:cNvPr id="502" name="TextBox 501"/>
                <p:cNvSpPr txBox="1"/>
                <p:nvPr/>
              </p:nvSpPr>
              <p:spPr>
                <a:xfrm>
                  <a:off x="2293490" y="3315539"/>
                  <a:ext cx="433153" cy="200055"/>
                </a:xfrm>
                <a:prstGeom prst="rect">
                  <a:avLst/>
                </a:prstGeom>
                <a:noFill/>
              </p:spPr>
              <p:txBody>
                <a:bodyPr wrap="square" rtlCol="0">
                  <a:spAutoFit/>
                </a:bodyPr>
                <a:lstStyle/>
                <a:p>
                  <a:pPr algn="ctr"/>
                  <a:r>
                    <a:rPr lang="en-US" sz="700" b="1" dirty="0" smtClean="0">
                      <a:solidFill>
                        <a:schemeClr val="bg1"/>
                      </a:solidFill>
                      <a:cs typeface="Neo Sans Intel"/>
                    </a:rPr>
                    <a:t>Core</a:t>
                  </a:r>
                  <a:endParaRPr lang="ru-RU" sz="700" b="1" dirty="0" smtClean="0">
                    <a:solidFill>
                      <a:schemeClr val="bg1"/>
                    </a:solidFill>
                    <a:cs typeface="Neo Sans Intel"/>
                  </a:endParaRPr>
                </a:p>
              </p:txBody>
            </p:sp>
          </p:grpSp>
        </p:grpSp>
      </p:grpSp>
      <p:grpSp>
        <p:nvGrpSpPr>
          <p:cNvPr id="12" name="Group 11"/>
          <p:cNvGrpSpPr/>
          <p:nvPr/>
        </p:nvGrpSpPr>
        <p:grpSpPr>
          <a:xfrm>
            <a:off x="5286175" y="3032451"/>
            <a:ext cx="3586134" cy="1792847"/>
            <a:chOff x="5286175" y="3032451"/>
            <a:chExt cx="3586134" cy="1792847"/>
          </a:xfrm>
        </p:grpSpPr>
        <p:cxnSp>
          <p:nvCxnSpPr>
            <p:cNvPr id="25" name="Straight Arrow Connector 24"/>
            <p:cNvCxnSpPr/>
            <p:nvPr/>
          </p:nvCxnSpPr>
          <p:spPr>
            <a:xfrm>
              <a:off x="6444861" y="3371868"/>
              <a:ext cx="275993" cy="251163"/>
            </a:xfrm>
            <a:prstGeom prst="straightConnector1">
              <a:avLst/>
            </a:prstGeom>
            <a:ln w="9525">
              <a:solidFill>
                <a:schemeClr val="tx2"/>
              </a:solidFill>
              <a:prstDash val="solid"/>
              <a:round/>
              <a:headEnd type="stealth"/>
              <a:tailEnd type="stealth"/>
            </a:ln>
            <a:effectLst/>
          </p:spPr>
          <p:style>
            <a:lnRef idx="2">
              <a:schemeClr val="accent1"/>
            </a:lnRef>
            <a:fillRef idx="0">
              <a:schemeClr val="accent1"/>
            </a:fillRef>
            <a:effectRef idx="1">
              <a:schemeClr val="accent1"/>
            </a:effectRef>
            <a:fontRef idx="minor">
              <a:schemeClr val="tx1"/>
            </a:fontRef>
          </p:style>
        </p:cxnSp>
        <p:grpSp>
          <p:nvGrpSpPr>
            <p:cNvPr id="9" name="Group 8"/>
            <p:cNvGrpSpPr/>
            <p:nvPr/>
          </p:nvGrpSpPr>
          <p:grpSpPr>
            <a:xfrm>
              <a:off x="5286175" y="3032451"/>
              <a:ext cx="3586134" cy="1792847"/>
              <a:chOff x="5286175" y="3032451"/>
              <a:chExt cx="3586134" cy="1792847"/>
            </a:xfrm>
          </p:grpSpPr>
          <p:graphicFrame>
            <p:nvGraphicFramePr>
              <p:cNvPr id="550" name="Chart 549"/>
              <p:cNvGraphicFramePr/>
              <p:nvPr>
                <p:extLst>
                  <p:ext uri="{D42A27DB-BD31-4B8C-83A1-F6EECF244321}">
                    <p14:modId xmlns:p14="http://schemas.microsoft.com/office/powerpoint/2010/main" val="4225407156"/>
                  </p:ext>
                </p:extLst>
              </p:nvPr>
            </p:nvGraphicFramePr>
            <p:xfrm>
              <a:off x="6913480" y="3441479"/>
              <a:ext cx="1958829" cy="1383819"/>
            </p:xfrm>
            <a:graphic>
              <a:graphicData uri="http://schemas.openxmlformats.org/drawingml/2006/chart">
                <c:chart xmlns:c="http://schemas.openxmlformats.org/drawingml/2006/chart" xmlns:r="http://schemas.openxmlformats.org/officeDocument/2006/relationships" r:id="rId2"/>
              </a:graphicData>
            </a:graphic>
          </p:graphicFrame>
          <p:sp>
            <p:nvSpPr>
              <p:cNvPr id="549" name="TextBox 548"/>
              <p:cNvSpPr txBox="1"/>
              <p:nvPr/>
            </p:nvSpPr>
            <p:spPr>
              <a:xfrm>
                <a:off x="6613527" y="3082966"/>
                <a:ext cx="920633" cy="238363"/>
              </a:xfrm>
              <a:prstGeom prst="wedgeRoundRectCallout">
                <a:avLst>
                  <a:gd name="adj1" fmla="val -53530"/>
                  <a:gd name="adj2" fmla="val 97132"/>
                  <a:gd name="adj3" fmla="val 16667"/>
                </a:avLst>
              </a:prstGeom>
              <a:noFill/>
              <a:ln>
                <a:solidFill>
                  <a:schemeClr val="accent1"/>
                </a:solidFill>
              </a:ln>
            </p:spPr>
            <p:txBody>
              <a:bodyPr wrap="square" rtlCol="0">
                <a:spAutoFit/>
              </a:bodyPr>
              <a:lstStyle/>
              <a:p>
                <a:pPr algn="ctr"/>
                <a:r>
                  <a:rPr lang="en-US" sz="800" b="1" dirty="0" smtClean="0">
                    <a:solidFill>
                      <a:schemeClr val="accent1"/>
                    </a:solidFill>
                    <a:cs typeface="Neo Sans Intel"/>
                  </a:rPr>
                  <a:t>Vector width</a:t>
                </a:r>
                <a:endParaRPr lang="ru-RU" sz="800" b="1" dirty="0" smtClean="0">
                  <a:solidFill>
                    <a:schemeClr val="accent1"/>
                  </a:solidFill>
                  <a:cs typeface="Neo Sans Intel"/>
                </a:endParaRPr>
              </a:p>
            </p:txBody>
          </p:sp>
          <p:sp>
            <p:nvSpPr>
              <p:cNvPr id="921" name="TextBox 920"/>
              <p:cNvSpPr txBox="1"/>
              <p:nvPr/>
            </p:nvSpPr>
            <p:spPr>
              <a:xfrm>
                <a:off x="5426373" y="3032451"/>
                <a:ext cx="1089730" cy="238363"/>
              </a:xfrm>
              <a:prstGeom prst="wedgeRoundRectCallout">
                <a:avLst>
                  <a:gd name="adj1" fmla="val -53530"/>
                  <a:gd name="adj2" fmla="val 97132"/>
                  <a:gd name="adj3" fmla="val 16667"/>
                </a:avLst>
              </a:prstGeom>
              <a:noFill/>
              <a:ln>
                <a:solidFill>
                  <a:schemeClr val="accent1"/>
                </a:solidFill>
              </a:ln>
            </p:spPr>
            <p:txBody>
              <a:bodyPr wrap="square" rtlCol="0">
                <a:spAutoFit/>
              </a:bodyPr>
              <a:lstStyle/>
              <a:p>
                <a:pPr algn="ctr"/>
                <a:r>
                  <a:rPr lang="en-US" sz="800" b="1" dirty="0" smtClean="0">
                    <a:solidFill>
                      <a:schemeClr val="accent1"/>
                    </a:solidFill>
                    <a:cs typeface="Neo Sans Intel"/>
                  </a:rPr>
                  <a:t>Still 1 instruction</a:t>
                </a:r>
                <a:endParaRPr lang="ru-RU" sz="800" b="1" dirty="0" smtClean="0">
                  <a:solidFill>
                    <a:schemeClr val="accent1"/>
                  </a:solidFill>
                  <a:cs typeface="Neo Sans Intel"/>
                </a:endParaRPr>
              </a:p>
            </p:txBody>
          </p:sp>
          <p:grpSp>
            <p:nvGrpSpPr>
              <p:cNvPr id="614" name="Group 613"/>
              <p:cNvGrpSpPr/>
              <p:nvPr/>
            </p:nvGrpSpPr>
            <p:grpSpPr>
              <a:xfrm>
                <a:off x="5286175" y="3427273"/>
                <a:ext cx="1411222" cy="1319987"/>
                <a:chOff x="2017256" y="2966466"/>
                <a:chExt cx="994907" cy="1028553"/>
              </a:xfrm>
            </p:grpSpPr>
            <p:grpSp>
              <p:nvGrpSpPr>
                <p:cNvPr id="615" name="Group 614"/>
                <p:cNvGrpSpPr/>
                <p:nvPr/>
              </p:nvGrpSpPr>
              <p:grpSpPr>
                <a:xfrm>
                  <a:off x="2017256" y="2966466"/>
                  <a:ext cx="709387" cy="739156"/>
                  <a:chOff x="2017256" y="2966466"/>
                  <a:chExt cx="709387" cy="739156"/>
                </a:xfrm>
              </p:grpSpPr>
              <p:grpSp>
                <p:nvGrpSpPr>
                  <p:cNvPr id="746" name="Group 745"/>
                  <p:cNvGrpSpPr/>
                  <p:nvPr/>
                </p:nvGrpSpPr>
                <p:grpSpPr>
                  <a:xfrm>
                    <a:off x="2352999" y="3288409"/>
                    <a:ext cx="318995" cy="304772"/>
                    <a:chOff x="2352999" y="3288409"/>
                    <a:chExt cx="318995" cy="304772"/>
                  </a:xfrm>
                  <a:effectLst>
                    <a:outerShdw blurRad="50800" dist="38100" dir="2700000" algn="tl" rotWithShape="0">
                      <a:prstClr val="black">
                        <a:alpha val="40000"/>
                      </a:prstClr>
                    </a:outerShdw>
                  </a:effectLst>
                </p:grpSpPr>
                <p:sp>
                  <p:nvSpPr>
                    <p:cNvPr id="757" name="Rectangle 756"/>
                    <p:cNvSpPr/>
                    <p:nvPr/>
                  </p:nvSpPr>
                  <p:spPr>
                    <a:xfrm rot="2700000">
                      <a:off x="2469022"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58" name="Rectangle 757"/>
                    <p:cNvSpPr/>
                    <p:nvPr/>
                  </p:nvSpPr>
                  <p:spPr>
                    <a:xfrm rot="2700000">
                      <a:off x="2352999"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759" name="Rectangle 758"/>
                    <p:cNvSpPr/>
                    <p:nvPr/>
                  </p:nvSpPr>
                  <p:spPr>
                    <a:xfrm>
                      <a:off x="2413829" y="33902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600" dirty="0"/>
                    </a:p>
                  </p:txBody>
                </p:sp>
              </p:grpSp>
              <p:grpSp>
                <p:nvGrpSpPr>
                  <p:cNvPr id="747" name="Group 746"/>
                  <p:cNvGrpSpPr/>
                  <p:nvPr/>
                </p:nvGrpSpPr>
                <p:grpSpPr>
                  <a:xfrm>
                    <a:off x="2017256" y="2966466"/>
                    <a:ext cx="709387" cy="739156"/>
                    <a:chOff x="2017256" y="2966466"/>
                    <a:chExt cx="709387" cy="739156"/>
                  </a:xfrm>
                </p:grpSpPr>
                <p:sp>
                  <p:nvSpPr>
                    <p:cNvPr id="748" name="Up Arrow 747"/>
                    <p:cNvSpPr/>
                    <p:nvPr/>
                  </p:nvSpPr>
                  <p:spPr>
                    <a:xfrm rot="10800000">
                      <a:off x="2472390" y="3624997"/>
                      <a:ext cx="80221" cy="8062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49" name="Up Arrow 748"/>
                    <p:cNvSpPr/>
                    <p:nvPr/>
                  </p:nvSpPr>
                  <p:spPr>
                    <a:xfrm rot="13648897">
                      <a:off x="2639185" y="3240177"/>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50" name="Up Arrow 749"/>
                    <p:cNvSpPr/>
                    <p:nvPr/>
                  </p:nvSpPr>
                  <p:spPr>
                    <a:xfrm rot="8051619">
                      <a:off x="2315270" y="3228941"/>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nvGrpSpPr>
                    <p:cNvPr id="751" name="Group 750"/>
                    <p:cNvGrpSpPr/>
                    <p:nvPr/>
                  </p:nvGrpSpPr>
                  <p:grpSpPr>
                    <a:xfrm>
                      <a:off x="2017256" y="2966466"/>
                      <a:ext cx="305103" cy="277589"/>
                      <a:chOff x="2017256" y="2966466"/>
                      <a:chExt cx="305103" cy="277589"/>
                    </a:xfrm>
                  </p:grpSpPr>
                  <p:sp>
                    <p:nvSpPr>
                      <p:cNvPr id="753" name="Rectangle 752"/>
                      <p:cNvSpPr/>
                      <p:nvPr/>
                    </p:nvSpPr>
                    <p:spPr>
                      <a:xfrm rot="7914689">
                        <a:off x="2244570" y="3166266"/>
                        <a:ext cx="75554"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54" name="Rectangle 753"/>
                      <p:cNvSpPr/>
                      <p:nvPr/>
                    </p:nvSpPr>
                    <p:spPr>
                      <a:xfrm rot="7914689">
                        <a:off x="2169545" y="3098920"/>
                        <a:ext cx="75554"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55" name="Rectangle 754"/>
                      <p:cNvSpPr/>
                      <p:nvPr/>
                    </p:nvSpPr>
                    <p:spPr>
                      <a:xfrm rot="7914689">
                        <a:off x="2094518" y="3031576"/>
                        <a:ext cx="75555"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56" name="Rectangle 755"/>
                      <p:cNvSpPr/>
                      <p:nvPr/>
                    </p:nvSpPr>
                    <p:spPr>
                      <a:xfrm rot="7914689">
                        <a:off x="2019491" y="2964231"/>
                        <a:ext cx="75554"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sp>
                  <p:nvSpPr>
                    <p:cNvPr id="752" name="TextBox 751"/>
                    <p:cNvSpPr txBox="1"/>
                    <p:nvPr/>
                  </p:nvSpPr>
                  <p:spPr>
                    <a:xfrm>
                      <a:off x="2293490" y="3315539"/>
                      <a:ext cx="433153" cy="200055"/>
                    </a:xfrm>
                    <a:prstGeom prst="rect">
                      <a:avLst/>
                    </a:prstGeom>
                    <a:noFill/>
                  </p:spPr>
                  <p:txBody>
                    <a:bodyPr wrap="square" rtlCol="0">
                      <a:spAutoFit/>
                    </a:bodyPr>
                    <a:lstStyle/>
                    <a:p>
                      <a:pPr algn="ctr"/>
                      <a:r>
                        <a:rPr lang="en-US" sz="700" b="1" dirty="0" smtClean="0">
                          <a:solidFill>
                            <a:schemeClr val="bg1"/>
                          </a:solidFill>
                          <a:cs typeface="Neo Sans Intel"/>
                        </a:rPr>
                        <a:t>Core</a:t>
                      </a:r>
                      <a:endParaRPr lang="ru-RU" sz="700" b="1" dirty="0" smtClean="0">
                        <a:solidFill>
                          <a:schemeClr val="bg1"/>
                        </a:solidFill>
                        <a:cs typeface="Neo Sans Intel"/>
                      </a:endParaRPr>
                    </a:p>
                  </p:txBody>
                </p:sp>
              </p:grpSp>
            </p:grpSp>
            <p:grpSp>
              <p:nvGrpSpPr>
                <p:cNvPr id="616" name="Group 615"/>
                <p:cNvGrpSpPr/>
                <p:nvPr/>
              </p:nvGrpSpPr>
              <p:grpSpPr>
                <a:xfrm>
                  <a:off x="2611970" y="3051799"/>
                  <a:ext cx="400193" cy="199796"/>
                  <a:chOff x="2610761" y="3016322"/>
                  <a:chExt cx="572635" cy="285888"/>
                </a:xfrm>
                <a:solidFill>
                  <a:schemeClr val="accent5"/>
                </a:solidFill>
              </p:grpSpPr>
              <p:grpSp>
                <p:nvGrpSpPr>
                  <p:cNvPr id="638" name="Group 637"/>
                  <p:cNvGrpSpPr/>
                  <p:nvPr/>
                </p:nvGrpSpPr>
                <p:grpSpPr>
                  <a:xfrm rot="2700000">
                    <a:off x="2750764" y="2876319"/>
                    <a:ext cx="80222" cy="360228"/>
                    <a:chOff x="2472391" y="3737431"/>
                    <a:chExt cx="80222" cy="360228"/>
                  </a:xfrm>
                  <a:grpFill/>
                </p:grpSpPr>
                <p:sp>
                  <p:nvSpPr>
                    <p:cNvPr id="654" name="Rectangle 653"/>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55" name="Rectangle 654"/>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56" name="Rectangle 655"/>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45" name="Rectangle 744"/>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639" name="Group 638"/>
                  <p:cNvGrpSpPr/>
                  <p:nvPr/>
                </p:nvGrpSpPr>
                <p:grpSpPr>
                  <a:xfrm rot="2700000">
                    <a:off x="2821280" y="2947143"/>
                    <a:ext cx="80222" cy="360228"/>
                    <a:chOff x="2472391" y="3737431"/>
                    <a:chExt cx="80222" cy="360228"/>
                  </a:xfrm>
                  <a:grpFill/>
                </p:grpSpPr>
                <p:sp>
                  <p:nvSpPr>
                    <p:cNvPr id="650" name="Rectangle 649"/>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51" name="Rectangle 650"/>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52" name="Rectangle 651"/>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53" name="Rectangle 652"/>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640" name="Group 639"/>
                  <p:cNvGrpSpPr/>
                  <p:nvPr/>
                </p:nvGrpSpPr>
                <p:grpSpPr>
                  <a:xfrm rot="2700000">
                    <a:off x="2893639" y="3016668"/>
                    <a:ext cx="80222" cy="360228"/>
                    <a:chOff x="2472391" y="3737431"/>
                    <a:chExt cx="80222" cy="360228"/>
                  </a:xfrm>
                  <a:grpFill/>
                </p:grpSpPr>
                <p:sp>
                  <p:nvSpPr>
                    <p:cNvPr id="646" name="Rectangle 645"/>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47" name="Rectangle 646"/>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48" name="Rectangle 647"/>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49" name="Rectangle 648"/>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641" name="Group 640"/>
                  <p:cNvGrpSpPr/>
                  <p:nvPr/>
                </p:nvGrpSpPr>
                <p:grpSpPr>
                  <a:xfrm rot="2700000">
                    <a:off x="2963171" y="3081985"/>
                    <a:ext cx="80222" cy="360228"/>
                    <a:chOff x="2472391" y="3737431"/>
                    <a:chExt cx="80222" cy="360228"/>
                  </a:xfrm>
                  <a:grpFill/>
                </p:grpSpPr>
                <p:sp>
                  <p:nvSpPr>
                    <p:cNvPr id="642" name="Rectangle 641"/>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43" name="Rectangle 642"/>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44" name="Rectangle 643"/>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45" name="Rectangle 644"/>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grpSp>
              <p:nvGrpSpPr>
                <p:cNvPr id="617" name="Group 616"/>
                <p:cNvGrpSpPr/>
                <p:nvPr/>
              </p:nvGrpSpPr>
              <p:grpSpPr>
                <a:xfrm>
                  <a:off x="2379819" y="3736950"/>
                  <a:ext cx="268825" cy="258069"/>
                  <a:chOff x="2275488" y="3737431"/>
                  <a:chExt cx="375242" cy="360229"/>
                </a:xfrm>
              </p:grpSpPr>
              <p:grpSp>
                <p:nvGrpSpPr>
                  <p:cNvPr id="618" name="Group 617"/>
                  <p:cNvGrpSpPr/>
                  <p:nvPr/>
                </p:nvGrpSpPr>
                <p:grpSpPr>
                  <a:xfrm>
                    <a:off x="2472168" y="3737431"/>
                    <a:ext cx="80222" cy="360228"/>
                    <a:chOff x="2472391" y="3737431"/>
                    <a:chExt cx="80222" cy="360228"/>
                  </a:xfrm>
                </p:grpSpPr>
                <p:sp>
                  <p:nvSpPr>
                    <p:cNvPr id="634" name="Rectangle 633"/>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35" name="Rectangle 634"/>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36" name="Rectangle 635"/>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37" name="Rectangle 636"/>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619" name="Group 618"/>
                  <p:cNvGrpSpPr/>
                  <p:nvPr/>
                </p:nvGrpSpPr>
                <p:grpSpPr>
                  <a:xfrm>
                    <a:off x="2570508" y="3737431"/>
                    <a:ext cx="80222" cy="360228"/>
                    <a:chOff x="2472391" y="3737431"/>
                    <a:chExt cx="80222" cy="360228"/>
                  </a:xfrm>
                </p:grpSpPr>
                <p:sp>
                  <p:nvSpPr>
                    <p:cNvPr id="630" name="Rectangle 629"/>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31" name="Rectangle 630"/>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32" name="Rectangle 631"/>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33" name="Rectangle 632"/>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620" name="Group 619"/>
                  <p:cNvGrpSpPr/>
                  <p:nvPr/>
                </p:nvGrpSpPr>
                <p:grpSpPr>
                  <a:xfrm>
                    <a:off x="2373828" y="3737432"/>
                    <a:ext cx="80222" cy="360228"/>
                    <a:chOff x="2472391" y="3737431"/>
                    <a:chExt cx="80222" cy="360228"/>
                  </a:xfrm>
                </p:grpSpPr>
                <p:sp>
                  <p:nvSpPr>
                    <p:cNvPr id="626" name="Rectangle 625"/>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27" name="Rectangle 626"/>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28" name="Rectangle 627"/>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29" name="Rectangle 628"/>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621" name="Group 620"/>
                  <p:cNvGrpSpPr/>
                  <p:nvPr/>
                </p:nvGrpSpPr>
                <p:grpSpPr>
                  <a:xfrm>
                    <a:off x="2275488" y="3737431"/>
                    <a:ext cx="80222" cy="360228"/>
                    <a:chOff x="2472391" y="3737431"/>
                    <a:chExt cx="80222" cy="360228"/>
                  </a:xfrm>
                </p:grpSpPr>
                <p:sp>
                  <p:nvSpPr>
                    <p:cNvPr id="622" name="Rectangle 621"/>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23" name="Rectangle 622"/>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24" name="Rectangle 623"/>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25" name="Rectangle 624"/>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grpSp>
        </p:grpSp>
      </p:grpSp>
      <p:grpSp>
        <p:nvGrpSpPr>
          <p:cNvPr id="6" name="Group 5"/>
          <p:cNvGrpSpPr/>
          <p:nvPr/>
        </p:nvGrpSpPr>
        <p:grpSpPr>
          <a:xfrm>
            <a:off x="4121580" y="5051285"/>
            <a:ext cx="4376609" cy="1334041"/>
            <a:chOff x="4250970" y="5051285"/>
            <a:chExt cx="4376609" cy="1334041"/>
          </a:xfrm>
        </p:grpSpPr>
        <p:grpSp>
          <p:nvGrpSpPr>
            <p:cNvPr id="518" name="Group 517"/>
            <p:cNvGrpSpPr/>
            <p:nvPr/>
          </p:nvGrpSpPr>
          <p:grpSpPr>
            <a:xfrm>
              <a:off x="4250970" y="5051285"/>
              <a:ext cx="1411222" cy="1319987"/>
              <a:chOff x="2017256" y="2966466"/>
              <a:chExt cx="994907" cy="1028553"/>
            </a:xfrm>
          </p:grpSpPr>
          <p:grpSp>
            <p:nvGrpSpPr>
              <p:cNvPr id="519" name="Group 518"/>
              <p:cNvGrpSpPr/>
              <p:nvPr/>
            </p:nvGrpSpPr>
            <p:grpSpPr>
              <a:xfrm>
                <a:off x="2017256" y="2966466"/>
                <a:ext cx="709387" cy="739156"/>
                <a:chOff x="2017256" y="2966466"/>
                <a:chExt cx="709387" cy="739156"/>
              </a:xfrm>
            </p:grpSpPr>
            <p:grpSp>
              <p:nvGrpSpPr>
                <p:cNvPr id="600" name="Group 599"/>
                <p:cNvGrpSpPr/>
                <p:nvPr/>
              </p:nvGrpSpPr>
              <p:grpSpPr>
                <a:xfrm>
                  <a:off x="2352999" y="3288409"/>
                  <a:ext cx="318995" cy="304772"/>
                  <a:chOff x="2352999" y="3288409"/>
                  <a:chExt cx="318995" cy="304772"/>
                </a:xfrm>
                <a:effectLst>
                  <a:outerShdw blurRad="50800" dist="38100" dir="2700000" algn="tl" rotWithShape="0">
                    <a:prstClr val="black">
                      <a:alpha val="40000"/>
                    </a:prstClr>
                  </a:outerShdw>
                </a:effectLst>
              </p:grpSpPr>
              <p:sp>
                <p:nvSpPr>
                  <p:cNvPr id="611" name="Rectangle 610"/>
                  <p:cNvSpPr/>
                  <p:nvPr/>
                </p:nvSpPr>
                <p:spPr>
                  <a:xfrm rot="2700000">
                    <a:off x="2469022"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12" name="Rectangle 611"/>
                  <p:cNvSpPr/>
                  <p:nvPr/>
                </p:nvSpPr>
                <p:spPr>
                  <a:xfrm rot="2700000">
                    <a:off x="2352999"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613" name="Rectangle 612"/>
                  <p:cNvSpPr/>
                  <p:nvPr/>
                </p:nvSpPr>
                <p:spPr>
                  <a:xfrm>
                    <a:off x="2413829" y="33902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600" dirty="0"/>
                  </a:p>
                </p:txBody>
              </p:sp>
            </p:grpSp>
            <p:grpSp>
              <p:nvGrpSpPr>
                <p:cNvPr id="601" name="Group 600"/>
                <p:cNvGrpSpPr/>
                <p:nvPr/>
              </p:nvGrpSpPr>
              <p:grpSpPr>
                <a:xfrm>
                  <a:off x="2017256" y="2966466"/>
                  <a:ext cx="709387" cy="739156"/>
                  <a:chOff x="2017256" y="2966466"/>
                  <a:chExt cx="709387" cy="739156"/>
                </a:xfrm>
              </p:grpSpPr>
              <p:sp>
                <p:nvSpPr>
                  <p:cNvPr id="602" name="Up Arrow 601"/>
                  <p:cNvSpPr/>
                  <p:nvPr/>
                </p:nvSpPr>
                <p:spPr>
                  <a:xfrm rot="10800000">
                    <a:off x="2472390" y="3624997"/>
                    <a:ext cx="80221" cy="8062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03" name="Up Arrow 602"/>
                  <p:cNvSpPr/>
                  <p:nvPr/>
                </p:nvSpPr>
                <p:spPr>
                  <a:xfrm rot="13648897">
                    <a:off x="2642543" y="3243888"/>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04" name="Up Arrow 603"/>
                  <p:cNvSpPr/>
                  <p:nvPr/>
                </p:nvSpPr>
                <p:spPr>
                  <a:xfrm rot="8051619">
                    <a:off x="2315270" y="3228941"/>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nvGrpSpPr>
                  <p:cNvPr id="605" name="Group 604"/>
                  <p:cNvGrpSpPr/>
                  <p:nvPr/>
                </p:nvGrpSpPr>
                <p:grpSpPr>
                  <a:xfrm>
                    <a:off x="2017256" y="2966466"/>
                    <a:ext cx="305103" cy="277589"/>
                    <a:chOff x="2017256" y="2966466"/>
                    <a:chExt cx="305103" cy="277589"/>
                  </a:xfrm>
                </p:grpSpPr>
                <p:sp>
                  <p:nvSpPr>
                    <p:cNvPr id="607" name="Rectangle 606"/>
                    <p:cNvSpPr/>
                    <p:nvPr/>
                  </p:nvSpPr>
                  <p:spPr>
                    <a:xfrm rot="7914689">
                      <a:off x="2244570" y="3166266"/>
                      <a:ext cx="75554"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08" name="Rectangle 607"/>
                    <p:cNvSpPr/>
                    <p:nvPr/>
                  </p:nvSpPr>
                  <p:spPr>
                    <a:xfrm rot="7914689">
                      <a:off x="2169545" y="3098920"/>
                      <a:ext cx="75554"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09" name="Rectangle 608"/>
                    <p:cNvSpPr/>
                    <p:nvPr/>
                  </p:nvSpPr>
                  <p:spPr>
                    <a:xfrm rot="7914689">
                      <a:off x="2094518" y="3031576"/>
                      <a:ext cx="75555"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10" name="Rectangle 609"/>
                    <p:cNvSpPr/>
                    <p:nvPr/>
                  </p:nvSpPr>
                  <p:spPr>
                    <a:xfrm rot="7914689">
                      <a:off x="2019491" y="2964231"/>
                      <a:ext cx="75554"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sp>
                <p:nvSpPr>
                  <p:cNvPr id="606" name="TextBox 605"/>
                  <p:cNvSpPr txBox="1"/>
                  <p:nvPr/>
                </p:nvSpPr>
                <p:spPr>
                  <a:xfrm>
                    <a:off x="2293490" y="3315539"/>
                    <a:ext cx="433153" cy="200055"/>
                  </a:xfrm>
                  <a:prstGeom prst="rect">
                    <a:avLst/>
                  </a:prstGeom>
                  <a:noFill/>
                </p:spPr>
                <p:txBody>
                  <a:bodyPr wrap="square" rtlCol="0">
                    <a:spAutoFit/>
                  </a:bodyPr>
                  <a:lstStyle/>
                  <a:p>
                    <a:pPr algn="ctr"/>
                    <a:r>
                      <a:rPr lang="en-US" sz="700" b="1" dirty="0" smtClean="0">
                        <a:solidFill>
                          <a:schemeClr val="bg1"/>
                        </a:solidFill>
                        <a:cs typeface="Neo Sans Intel"/>
                      </a:rPr>
                      <a:t>Core</a:t>
                    </a:r>
                    <a:endParaRPr lang="ru-RU" sz="700" b="1" dirty="0" smtClean="0">
                      <a:solidFill>
                        <a:schemeClr val="bg1"/>
                      </a:solidFill>
                      <a:cs typeface="Neo Sans Intel"/>
                    </a:endParaRPr>
                  </a:p>
                </p:txBody>
              </p:sp>
            </p:grpSp>
          </p:grpSp>
          <p:grpSp>
            <p:nvGrpSpPr>
              <p:cNvPr id="520" name="Group 519"/>
              <p:cNvGrpSpPr/>
              <p:nvPr/>
            </p:nvGrpSpPr>
            <p:grpSpPr>
              <a:xfrm>
                <a:off x="2611970" y="3051799"/>
                <a:ext cx="400193" cy="199796"/>
                <a:chOff x="2610761" y="3016322"/>
                <a:chExt cx="572635" cy="285888"/>
              </a:xfrm>
              <a:solidFill>
                <a:schemeClr val="accent5"/>
              </a:solidFill>
            </p:grpSpPr>
            <p:grpSp>
              <p:nvGrpSpPr>
                <p:cNvPr id="580" name="Group 579"/>
                <p:cNvGrpSpPr/>
                <p:nvPr/>
              </p:nvGrpSpPr>
              <p:grpSpPr>
                <a:xfrm rot="2700000">
                  <a:off x="2750764" y="2876319"/>
                  <a:ext cx="80222" cy="360228"/>
                  <a:chOff x="2472391" y="3737431"/>
                  <a:chExt cx="80222" cy="360228"/>
                </a:xfrm>
                <a:grpFill/>
              </p:grpSpPr>
              <p:sp>
                <p:nvSpPr>
                  <p:cNvPr id="596" name="Rectangle 595"/>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97" name="Rectangle 596"/>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98" name="Rectangle 597"/>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99" name="Rectangle 598"/>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581" name="Group 580"/>
                <p:cNvGrpSpPr/>
                <p:nvPr/>
              </p:nvGrpSpPr>
              <p:grpSpPr>
                <a:xfrm rot="2700000">
                  <a:off x="2821280" y="2947143"/>
                  <a:ext cx="80222" cy="360228"/>
                  <a:chOff x="2472391" y="3737431"/>
                  <a:chExt cx="80222" cy="360228"/>
                </a:xfrm>
                <a:grpFill/>
              </p:grpSpPr>
              <p:sp>
                <p:nvSpPr>
                  <p:cNvPr id="592" name="Rectangle 591"/>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93" name="Rectangle 592"/>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94" name="Rectangle 593"/>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95" name="Rectangle 594"/>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582" name="Group 581"/>
                <p:cNvGrpSpPr/>
                <p:nvPr/>
              </p:nvGrpSpPr>
              <p:grpSpPr>
                <a:xfrm rot="2700000">
                  <a:off x="2893639" y="3016668"/>
                  <a:ext cx="80222" cy="360228"/>
                  <a:chOff x="2472391" y="3737431"/>
                  <a:chExt cx="80222" cy="360228"/>
                </a:xfrm>
                <a:grpFill/>
              </p:grpSpPr>
              <p:sp>
                <p:nvSpPr>
                  <p:cNvPr id="588" name="Rectangle 587"/>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89" name="Rectangle 588"/>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90" name="Rectangle 589"/>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91" name="Rectangle 590"/>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583" name="Group 582"/>
                <p:cNvGrpSpPr/>
                <p:nvPr/>
              </p:nvGrpSpPr>
              <p:grpSpPr>
                <a:xfrm rot="2700000">
                  <a:off x="2963171" y="3081985"/>
                  <a:ext cx="80222" cy="360228"/>
                  <a:chOff x="2472391" y="3737431"/>
                  <a:chExt cx="80222" cy="360228"/>
                </a:xfrm>
                <a:grpFill/>
              </p:grpSpPr>
              <p:sp>
                <p:nvSpPr>
                  <p:cNvPr id="584" name="Rectangle 583"/>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85" name="Rectangle 584"/>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86" name="Rectangle 585"/>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87" name="Rectangle 586"/>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grpSp>
            <p:nvGrpSpPr>
              <p:cNvPr id="521" name="Group 520"/>
              <p:cNvGrpSpPr/>
              <p:nvPr/>
            </p:nvGrpSpPr>
            <p:grpSpPr>
              <a:xfrm>
                <a:off x="2379819" y="3736950"/>
                <a:ext cx="268825" cy="258069"/>
                <a:chOff x="2275488" y="3737431"/>
                <a:chExt cx="375242" cy="360229"/>
              </a:xfrm>
            </p:grpSpPr>
            <p:grpSp>
              <p:nvGrpSpPr>
                <p:cNvPr id="522" name="Group 521"/>
                <p:cNvGrpSpPr/>
                <p:nvPr/>
              </p:nvGrpSpPr>
              <p:grpSpPr>
                <a:xfrm>
                  <a:off x="2472168" y="3737431"/>
                  <a:ext cx="80222" cy="360228"/>
                  <a:chOff x="2472391" y="3737431"/>
                  <a:chExt cx="80222" cy="360228"/>
                </a:xfrm>
              </p:grpSpPr>
              <p:sp>
                <p:nvSpPr>
                  <p:cNvPr id="548" name="Rectangle 547"/>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51" name="Rectangle 550"/>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52" name="Rectangle 551"/>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79" name="Rectangle 578"/>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523" name="Group 522"/>
                <p:cNvGrpSpPr/>
                <p:nvPr/>
              </p:nvGrpSpPr>
              <p:grpSpPr>
                <a:xfrm>
                  <a:off x="2570508" y="3737431"/>
                  <a:ext cx="80222" cy="360228"/>
                  <a:chOff x="2472391" y="3737431"/>
                  <a:chExt cx="80222" cy="360228"/>
                </a:xfrm>
              </p:grpSpPr>
              <p:sp>
                <p:nvSpPr>
                  <p:cNvPr id="544" name="Rectangle 543"/>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45" name="Rectangle 544"/>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46" name="Rectangle 545"/>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47" name="Rectangle 546"/>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524" name="Group 523"/>
                <p:cNvGrpSpPr/>
                <p:nvPr/>
              </p:nvGrpSpPr>
              <p:grpSpPr>
                <a:xfrm>
                  <a:off x="2373828" y="3737432"/>
                  <a:ext cx="80222" cy="360228"/>
                  <a:chOff x="2472391" y="3737431"/>
                  <a:chExt cx="80222" cy="360228"/>
                </a:xfrm>
              </p:grpSpPr>
              <p:sp>
                <p:nvSpPr>
                  <p:cNvPr id="530" name="Rectangle 529"/>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31" name="Rectangle 530"/>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32" name="Rectangle 531"/>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33" name="Rectangle 532"/>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525" name="Group 524"/>
                <p:cNvGrpSpPr/>
                <p:nvPr/>
              </p:nvGrpSpPr>
              <p:grpSpPr>
                <a:xfrm>
                  <a:off x="2275488" y="3737431"/>
                  <a:ext cx="80222" cy="360228"/>
                  <a:chOff x="2472391" y="3737431"/>
                  <a:chExt cx="80222" cy="360228"/>
                </a:xfrm>
              </p:grpSpPr>
              <p:sp>
                <p:nvSpPr>
                  <p:cNvPr id="526" name="Rectangle 525"/>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27" name="Rectangle 526"/>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28" name="Rectangle 527"/>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29" name="Rectangle 528"/>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grpSp>
        <p:grpSp>
          <p:nvGrpSpPr>
            <p:cNvPr id="760" name="Group 759"/>
            <p:cNvGrpSpPr/>
            <p:nvPr/>
          </p:nvGrpSpPr>
          <p:grpSpPr>
            <a:xfrm>
              <a:off x="5699489" y="5065339"/>
              <a:ext cx="1411222" cy="1319987"/>
              <a:chOff x="2017256" y="2966466"/>
              <a:chExt cx="994907" cy="1028553"/>
            </a:xfrm>
          </p:grpSpPr>
          <p:grpSp>
            <p:nvGrpSpPr>
              <p:cNvPr id="761" name="Group 760"/>
              <p:cNvGrpSpPr/>
              <p:nvPr/>
            </p:nvGrpSpPr>
            <p:grpSpPr>
              <a:xfrm>
                <a:off x="2017256" y="2966466"/>
                <a:ext cx="709387" cy="739156"/>
                <a:chOff x="2017256" y="2966466"/>
                <a:chExt cx="709387" cy="739156"/>
              </a:xfrm>
            </p:grpSpPr>
            <p:grpSp>
              <p:nvGrpSpPr>
                <p:cNvPr id="804" name="Group 803"/>
                <p:cNvGrpSpPr/>
                <p:nvPr/>
              </p:nvGrpSpPr>
              <p:grpSpPr>
                <a:xfrm>
                  <a:off x="2352999" y="3288409"/>
                  <a:ext cx="318995" cy="304772"/>
                  <a:chOff x="2352999" y="3288409"/>
                  <a:chExt cx="318995" cy="304772"/>
                </a:xfrm>
                <a:effectLst>
                  <a:outerShdw blurRad="50800" dist="38100" dir="2700000" algn="tl" rotWithShape="0">
                    <a:prstClr val="black">
                      <a:alpha val="40000"/>
                    </a:prstClr>
                  </a:outerShdw>
                </a:effectLst>
              </p:grpSpPr>
              <p:sp>
                <p:nvSpPr>
                  <p:cNvPr id="815" name="Rectangle 814"/>
                  <p:cNvSpPr/>
                  <p:nvPr/>
                </p:nvSpPr>
                <p:spPr>
                  <a:xfrm rot="2700000">
                    <a:off x="2469022"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16" name="Rectangle 815"/>
                  <p:cNvSpPr/>
                  <p:nvPr/>
                </p:nvSpPr>
                <p:spPr>
                  <a:xfrm rot="2700000">
                    <a:off x="2352999"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817" name="Rectangle 816"/>
                  <p:cNvSpPr/>
                  <p:nvPr/>
                </p:nvSpPr>
                <p:spPr>
                  <a:xfrm>
                    <a:off x="2413829" y="33902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600" dirty="0"/>
                  </a:p>
                </p:txBody>
              </p:sp>
            </p:grpSp>
            <p:grpSp>
              <p:nvGrpSpPr>
                <p:cNvPr id="805" name="Group 804"/>
                <p:cNvGrpSpPr/>
                <p:nvPr/>
              </p:nvGrpSpPr>
              <p:grpSpPr>
                <a:xfrm>
                  <a:off x="2017256" y="2966466"/>
                  <a:ext cx="709387" cy="739156"/>
                  <a:chOff x="2017256" y="2966466"/>
                  <a:chExt cx="709387" cy="739156"/>
                </a:xfrm>
              </p:grpSpPr>
              <p:sp>
                <p:nvSpPr>
                  <p:cNvPr id="806" name="Up Arrow 805"/>
                  <p:cNvSpPr/>
                  <p:nvPr/>
                </p:nvSpPr>
                <p:spPr>
                  <a:xfrm rot="10800000">
                    <a:off x="2472390" y="3624997"/>
                    <a:ext cx="80221" cy="8062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07" name="Up Arrow 806"/>
                  <p:cNvSpPr/>
                  <p:nvPr/>
                </p:nvSpPr>
                <p:spPr>
                  <a:xfrm rot="13648897">
                    <a:off x="2642543" y="3243888"/>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08" name="Up Arrow 807"/>
                  <p:cNvSpPr/>
                  <p:nvPr/>
                </p:nvSpPr>
                <p:spPr>
                  <a:xfrm rot="8051619">
                    <a:off x="2315270" y="3228941"/>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nvGrpSpPr>
                  <p:cNvPr id="809" name="Group 808"/>
                  <p:cNvGrpSpPr/>
                  <p:nvPr/>
                </p:nvGrpSpPr>
                <p:grpSpPr>
                  <a:xfrm>
                    <a:off x="2017256" y="2966466"/>
                    <a:ext cx="305103" cy="277589"/>
                    <a:chOff x="2017256" y="2966466"/>
                    <a:chExt cx="305103" cy="277589"/>
                  </a:xfrm>
                </p:grpSpPr>
                <p:sp>
                  <p:nvSpPr>
                    <p:cNvPr id="811" name="Rectangle 810"/>
                    <p:cNvSpPr/>
                    <p:nvPr/>
                  </p:nvSpPr>
                  <p:spPr>
                    <a:xfrm rot="7914689">
                      <a:off x="2244570" y="3166266"/>
                      <a:ext cx="75554"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12" name="Rectangle 811"/>
                    <p:cNvSpPr/>
                    <p:nvPr/>
                  </p:nvSpPr>
                  <p:spPr>
                    <a:xfrm rot="7914689">
                      <a:off x="2169545" y="3098920"/>
                      <a:ext cx="75554"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13" name="Rectangle 812"/>
                    <p:cNvSpPr/>
                    <p:nvPr/>
                  </p:nvSpPr>
                  <p:spPr>
                    <a:xfrm rot="7914689">
                      <a:off x="2094518" y="3031576"/>
                      <a:ext cx="75555"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14" name="Rectangle 813"/>
                    <p:cNvSpPr/>
                    <p:nvPr/>
                  </p:nvSpPr>
                  <p:spPr>
                    <a:xfrm rot="7914689">
                      <a:off x="2019491" y="2964231"/>
                      <a:ext cx="75554"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sp>
                <p:nvSpPr>
                  <p:cNvPr id="810" name="TextBox 809"/>
                  <p:cNvSpPr txBox="1"/>
                  <p:nvPr/>
                </p:nvSpPr>
                <p:spPr>
                  <a:xfrm>
                    <a:off x="2293490" y="3315539"/>
                    <a:ext cx="433153" cy="200055"/>
                  </a:xfrm>
                  <a:prstGeom prst="rect">
                    <a:avLst/>
                  </a:prstGeom>
                  <a:noFill/>
                </p:spPr>
                <p:txBody>
                  <a:bodyPr wrap="square" rtlCol="0">
                    <a:spAutoFit/>
                  </a:bodyPr>
                  <a:lstStyle/>
                  <a:p>
                    <a:pPr algn="ctr"/>
                    <a:r>
                      <a:rPr lang="en-US" sz="700" b="1" dirty="0" smtClean="0">
                        <a:solidFill>
                          <a:schemeClr val="bg1"/>
                        </a:solidFill>
                        <a:cs typeface="Neo Sans Intel"/>
                      </a:rPr>
                      <a:t>Core</a:t>
                    </a:r>
                    <a:endParaRPr lang="ru-RU" sz="700" b="1" dirty="0" smtClean="0">
                      <a:solidFill>
                        <a:schemeClr val="bg1"/>
                      </a:solidFill>
                      <a:cs typeface="Neo Sans Intel"/>
                    </a:endParaRPr>
                  </a:p>
                </p:txBody>
              </p:sp>
            </p:grpSp>
          </p:grpSp>
          <p:grpSp>
            <p:nvGrpSpPr>
              <p:cNvPr id="762" name="Group 761"/>
              <p:cNvGrpSpPr/>
              <p:nvPr/>
            </p:nvGrpSpPr>
            <p:grpSpPr>
              <a:xfrm>
                <a:off x="2611970" y="3051799"/>
                <a:ext cx="400193" cy="199796"/>
                <a:chOff x="2610761" y="3016322"/>
                <a:chExt cx="572635" cy="285888"/>
              </a:xfrm>
              <a:solidFill>
                <a:schemeClr val="accent5"/>
              </a:solidFill>
            </p:grpSpPr>
            <p:grpSp>
              <p:nvGrpSpPr>
                <p:cNvPr id="784" name="Group 783"/>
                <p:cNvGrpSpPr/>
                <p:nvPr/>
              </p:nvGrpSpPr>
              <p:grpSpPr>
                <a:xfrm rot="2700000">
                  <a:off x="2750764" y="2876319"/>
                  <a:ext cx="80222" cy="360228"/>
                  <a:chOff x="2472391" y="3737431"/>
                  <a:chExt cx="80222" cy="360228"/>
                </a:xfrm>
                <a:grpFill/>
              </p:grpSpPr>
              <p:sp>
                <p:nvSpPr>
                  <p:cNvPr id="800" name="Rectangle 799"/>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01" name="Rectangle 800"/>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02" name="Rectangle 801"/>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03" name="Rectangle 802"/>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785" name="Group 784"/>
                <p:cNvGrpSpPr/>
                <p:nvPr/>
              </p:nvGrpSpPr>
              <p:grpSpPr>
                <a:xfrm rot="2700000">
                  <a:off x="2821280" y="2947143"/>
                  <a:ext cx="80222" cy="360228"/>
                  <a:chOff x="2472391" y="3737431"/>
                  <a:chExt cx="80222" cy="360228"/>
                </a:xfrm>
                <a:grpFill/>
              </p:grpSpPr>
              <p:sp>
                <p:nvSpPr>
                  <p:cNvPr id="796" name="Rectangle 795"/>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97" name="Rectangle 796"/>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98" name="Rectangle 797"/>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99" name="Rectangle 798"/>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786" name="Group 785"/>
                <p:cNvGrpSpPr/>
                <p:nvPr/>
              </p:nvGrpSpPr>
              <p:grpSpPr>
                <a:xfrm rot="2700000">
                  <a:off x="2893639" y="3016668"/>
                  <a:ext cx="80222" cy="360228"/>
                  <a:chOff x="2472391" y="3737431"/>
                  <a:chExt cx="80222" cy="360228"/>
                </a:xfrm>
                <a:grpFill/>
              </p:grpSpPr>
              <p:sp>
                <p:nvSpPr>
                  <p:cNvPr id="792" name="Rectangle 791"/>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93" name="Rectangle 792"/>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94" name="Rectangle 793"/>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95" name="Rectangle 794"/>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787" name="Group 786"/>
                <p:cNvGrpSpPr/>
                <p:nvPr/>
              </p:nvGrpSpPr>
              <p:grpSpPr>
                <a:xfrm rot="2700000">
                  <a:off x="2963171" y="3081985"/>
                  <a:ext cx="80222" cy="360228"/>
                  <a:chOff x="2472391" y="3737431"/>
                  <a:chExt cx="80222" cy="360228"/>
                </a:xfrm>
                <a:grpFill/>
              </p:grpSpPr>
              <p:sp>
                <p:nvSpPr>
                  <p:cNvPr id="788" name="Rectangle 787"/>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89" name="Rectangle 788"/>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90" name="Rectangle 789"/>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91" name="Rectangle 790"/>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grpSp>
            <p:nvGrpSpPr>
              <p:cNvPr id="763" name="Group 762"/>
              <p:cNvGrpSpPr/>
              <p:nvPr/>
            </p:nvGrpSpPr>
            <p:grpSpPr>
              <a:xfrm>
                <a:off x="2379819" y="3736950"/>
                <a:ext cx="268825" cy="258069"/>
                <a:chOff x="2275488" y="3737431"/>
                <a:chExt cx="375242" cy="360229"/>
              </a:xfrm>
            </p:grpSpPr>
            <p:grpSp>
              <p:nvGrpSpPr>
                <p:cNvPr id="764" name="Group 763"/>
                <p:cNvGrpSpPr/>
                <p:nvPr/>
              </p:nvGrpSpPr>
              <p:grpSpPr>
                <a:xfrm>
                  <a:off x="2472168" y="3737431"/>
                  <a:ext cx="80222" cy="360228"/>
                  <a:chOff x="2472391" y="3737431"/>
                  <a:chExt cx="80222" cy="360228"/>
                </a:xfrm>
              </p:grpSpPr>
              <p:sp>
                <p:nvSpPr>
                  <p:cNvPr id="780" name="Rectangle 779"/>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81" name="Rectangle 780"/>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82" name="Rectangle 781"/>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83" name="Rectangle 782"/>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765" name="Group 764"/>
                <p:cNvGrpSpPr/>
                <p:nvPr/>
              </p:nvGrpSpPr>
              <p:grpSpPr>
                <a:xfrm>
                  <a:off x="2570508" y="3737431"/>
                  <a:ext cx="80222" cy="360228"/>
                  <a:chOff x="2472391" y="3737431"/>
                  <a:chExt cx="80222" cy="360228"/>
                </a:xfrm>
              </p:grpSpPr>
              <p:sp>
                <p:nvSpPr>
                  <p:cNvPr id="776" name="Rectangle 775"/>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77" name="Rectangle 776"/>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78" name="Rectangle 777"/>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79" name="Rectangle 778"/>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766" name="Group 765"/>
                <p:cNvGrpSpPr/>
                <p:nvPr/>
              </p:nvGrpSpPr>
              <p:grpSpPr>
                <a:xfrm>
                  <a:off x="2373828" y="3737432"/>
                  <a:ext cx="80222" cy="360228"/>
                  <a:chOff x="2472391" y="3737431"/>
                  <a:chExt cx="80222" cy="360228"/>
                </a:xfrm>
              </p:grpSpPr>
              <p:sp>
                <p:nvSpPr>
                  <p:cNvPr id="772" name="Rectangle 771"/>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73" name="Rectangle 772"/>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74" name="Rectangle 773"/>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75" name="Rectangle 774"/>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767" name="Group 766"/>
                <p:cNvGrpSpPr/>
                <p:nvPr/>
              </p:nvGrpSpPr>
              <p:grpSpPr>
                <a:xfrm>
                  <a:off x="2275488" y="3737431"/>
                  <a:ext cx="80222" cy="360228"/>
                  <a:chOff x="2472391" y="3737431"/>
                  <a:chExt cx="80222" cy="360228"/>
                </a:xfrm>
              </p:grpSpPr>
              <p:sp>
                <p:nvSpPr>
                  <p:cNvPr id="768" name="Rectangle 767"/>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69" name="Rectangle 768"/>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70" name="Rectangle 769"/>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71" name="Rectangle 770"/>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grpSp>
        <p:grpSp>
          <p:nvGrpSpPr>
            <p:cNvPr id="818" name="Group 817"/>
            <p:cNvGrpSpPr/>
            <p:nvPr/>
          </p:nvGrpSpPr>
          <p:grpSpPr>
            <a:xfrm>
              <a:off x="7216357" y="5051286"/>
              <a:ext cx="1411222" cy="1319987"/>
              <a:chOff x="2017256" y="2966466"/>
              <a:chExt cx="994907" cy="1028553"/>
            </a:xfrm>
          </p:grpSpPr>
          <p:grpSp>
            <p:nvGrpSpPr>
              <p:cNvPr id="819" name="Group 818"/>
              <p:cNvGrpSpPr/>
              <p:nvPr/>
            </p:nvGrpSpPr>
            <p:grpSpPr>
              <a:xfrm>
                <a:off x="2017256" y="2966466"/>
                <a:ext cx="709387" cy="739156"/>
                <a:chOff x="2017256" y="2966466"/>
                <a:chExt cx="709387" cy="739156"/>
              </a:xfrm>
            </p:grpSpPr>
            <p:grpSp>
              <p:nvGrpSpPr>
                <p:cNvPr id="951" name="Group 950"/>
                <p:cNvGrpSpPr/>
                <p:nvPr/>
              </p:nvGrpSpPr>
              <p:grpSpPr>
                <a:xfrm>
                  <a:off x="2352999" y="3288409"/>
                  <a:ext cx="318995" cy="304772"/>
                  <a:chOff x="2352999" y="3288409"/>
                  <a:chExt cx="318995" cy="304772"/>
                </a:xfrm>
                <a:effectLst>
                  <a:outerShdw blurRad="50800" dist="38100" dir="2700000" algn="tl" rotWithShape="0">
                    <a:prstClr val="black">
                      <a:alpha val="40000"/>
                    </a:prstClr>
                  </a:outerShdw>
                </a:effectLst>
              </p:grpSpPr>
              <p:sp>
                <p:nvSpPr>
                  <p:cNvPr id="962" name="Rectangle 961"/>
                  <p:cNvSpPr/>
                  <p:nvPr/>
                </p:nvSpPr>
                <p:spPr>
                  <a:xfrm rot="2700000">
                    <a:off x="2469022"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63" name="Rectangle 962"/>
                  <p:cNvSpPr/>
                  <p:nvPr/>
                </p:nvSpPr>
                <p:spPr>
                  <a:xfrm rot="2700000">
                    <a:off x="2352999" y="32884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964" name="Rectangle 963"/>
                  <p:cNvSpPr/>
                  <p:nvPr/>
                </p:nvSpPr>
                <p:spPr>
                  <a:xfrm>
                    <a:off x="2413829" y="3390209"/>
                    <a:ext cx="202972" cy="2029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600" dirty="0"/>
                  </a:p>
                </p:txBody>
              </p:sp>
            </p:grpSp>
            <p:grpSp>
              <p:nvGrpSpPr>
                <p:cNvPr id="952" name="Group 951"/>
                <p:cNvGrpSpPr/>
                <p:nvPr/>
              </p:nvGrpSpPr>
              <p:grpSpPr>
                <a:xfrm>
                  <a:off x="2017256" y="2966466"/>
                  <a:ext cx="709387" cy="739156"/>
                  <a:chOff x="2017256" y="2966466"/>
                  <a:chExt cx="709387" cy="739156"/>
                </a:xfrm>
              </p:grpSpPr>
              <p:sp>
                <p:nvSpPr>
                  <p:cNvPr id="953" name="Up Arrow 952"/>
                  <p:cNvSpPr/>
                  <p:nvPr/>
                </p:nvSpPr>
                <p:spPr>
                  <a:xfrm rot="10800000">
                    <a:off x="2472390" y="3624997"/>
                    <a:ext cx="80221" cy="8062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54" name="Up Arrow 953"/>
                  <p:cNvSpPr/>
                  <p:nvPr/>
                </p:nvSpPr>
                <p:spPr>
                  <a:xfrm rot="13648897">
                    <a:off x="2642543" y="3243888"/>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55" name="Up Arrow 954"/>
                  <p:cNvSpPr/>
                  <p:nvPr/>
                </p:nvSpPr>
                <p:spPr>
                  <a:xfrm rot="8051619">
                    <a:off x="2315270" y="3228941"/>
                    <a:ext cx="75554" cy="85605"/>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nvGrpSpPr>
                  <p:cNvPr id="956" name="Group 955"/>
                  <p:cNvGrpSpPr/>
                  <p:nvPr/>
                </p:nvGrpSpPr>
                <p:grpSpPr>
                  <a:xfrm>
                    <a:off x="2017256" y="2966466"/>
                    <a:ext cx="305103" cy="277589"/>
                    <a:chOff x="2017256" y="2966466"/>
                    <a:chExt cx="305103" cy="277589"/>
                  </a:xfrm>
                </p:grpSpPr>
                <p:sp>
                  <p:nvSpPr>
                    <p:cNvPr id="958" name="Rectangle 957"/>
                    <p:cNvSpPr/>
                    <p:nvPr/>
                  </p:nvSpPr>
                  <p:spPr>
                    <a:xfrm rot="7914689">
                      <a:off x="2244570" y="3166266"/>
                      <a:ext cx="75554"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59" name="Rectangle 958"/>
                    <p:cNvSpPr/>
                    <p:nvPr/>
                  </p:nvSpPr>
                  <p:spPr>
                    <a:xfrm rot="7914689">
                      <a:off x="2169545" y="3098920"/>
                      <a:ext cx="75554"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60" name="Rectangle 959"/>
                    <p:cNvSpPr/>
                    <p:nvPr/>
                  </p:nvSpPr>
                  <p:spPr>
                    <a:xfrm rot="7914689">
                      <a:off x="2094518" y="3031576"/>
                      <a:ext cx="75555"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61" name="Rectangle 960"/>
                    <p:cNvSpPr/>
                    <p:nvPr/>
                  </p:nvSpPr>
                  <p:spPr>
                    <a:xfrm rot="7914689">
                      <a:off x="2019491" y="2964231"/>
                      <a:ext cx="75554" cy="80024"/>
                    </a:xfrm>
                    <a:prstGeom prst="rect">
                      <a:avLst/>
                    </a:prstGeom>
                    <a:solidFill>
                      <a:srgbClr val="FF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sp>
                <p:nvSpPr>
                  <p:cNvPr id="957" name="TextBox 956"/>
                  <p:cNvSpPr txBox="1"/>
                  <p:nvPr/>
                </p:nvSpPr>
                <p:spPr>
                  <a:xfrm>
                    <a:off x="2293490" y="3315539"/>
                    <a:ext cx="433153" cy="200055"/>
                  </a:xfrm>
                  <a:prstGeom prst="rect">
                    <a:avLst/>
                  </a:prstGeom>
                  <a:noFill/>
                </p:spPr>
                <p:txBody>
                  <a:bodyPr wrap="square" rtlCol="0">
                    <a:spAutoFit/>
                  </a:bodyPr>
                  <a:lstStyle/>
                  <a:p>
                    <a:pPr algn="ctr"/>
                    <a:r>
                      <a:rPr lang="en-US" sz="700" b="1" dirty="0" smtClean="0">
                        <a:solidFill>
                          <a:schemeClr val="bg1"/>
                        </a:solidFill>
                        <a:cs typeface="Neo Sans Intel"/>
                      </a:rPr>
                      <a:t>Core</a:t>
                    </a:r>
                    <a:endParaRPr lang="ru-RU" sz="700" b="1" dirty="0" smtClean="0">
                      <a:solidFill>
                        <a:schemeClr val="bg1"/>
                      </a:solidFill>
                      <a:cs typeface="Neo Sans Intel"/>
                    </a:endParaRPr>
                  </a:p>
                </p:txBody>
              </p:sp>
            </p:grpSp>
          </p:grpSp>
          <p:grpSp>
            <p:nvGrpSpPr>
              <p:cNvPr id="820" name="Group 819"/>
              <p:cNvGrpSpPr/>
              <p:nvPr/>
            </p:nvGrpSpPr>
            <p:grpSpPr>
              <a:xfrm>
                <a:off x="2611970" y="3051799"/>
                <a:ext cx="400193" cy="199796"/>
                <a:chOff x="2610761" y="3016322"/>
                <a:chExt cx="572635" cy="285888"/>
              </a:xfrm>
              <a:solidFill>
                <a:schemeClr val="accent5"/>
              </a:solidFill>
            </p:grpSpPr>
            <p:grpSp>
              <p:nvGrpSpPr>
                <p:cNvPr id="931" name="Group 930"/>
                <p:cNvGrpSpPr/>
                <p:nvPr/>
              </p:nvGrpSpPr>
              <p:grpSpPr>
                <a:xfrm rot="2700000">
                  <a:off x="2750764" y="2876319"/>
                  <a:ext cx="80222" cy="360228"/>
                  <a:chOff x="2472391" y="3737431"/>
                  <a:chExt cx="80222" cy="360228"/>
                </a:xfrm>
                <a:grpFill/>
              </p:grpSpPr>
              <p:sp>
                <p:nvSpPr>
                  <p:cNvPr id="947" name="Rectangle 946"/>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48" name="Rectangle 947"/>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49" name="Rectangle 948"/>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50" name="Rectangle 949"/>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932" name="Group 931"/>
                <p:cNvGrpSpPr/>
                <p:nvPr/>
              </p:nvGrpSpPr>
              <p:grpSpPr>
                <a:xfrm rot="2700000">
                  <a:off x="2821280" y="2947143"/>
                  <a:ext cx="80222" cy="360228"/>
                  <a:chOff x="2472391" y="3737431"/>
                  <a:chExt cx="80222" cy="360228"/>
                </a:xfrm>
                <a:grpFill/>
              </p:grpSpPr>
              <p:sp>
                <p:nvSpPr>
                  <p:cNvPr id="943" name="Rectangle 942"/>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44" name="Rectangle 943"/>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45" name="Rectangle 944"/>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46" name="Rectangle 945"/>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933" name="Group 932"/>
                <p:cNvGrpSpPr/>
                <p:nvPr/>
              </p:nvGrpSpPr>
              <p:grpSpPr>
                <a:xfrm rot="2700000">
                  <a:off x="2893639" y="3016668"/>
                  <a:ext cx="80222" cy="360228"/>
                  <a:chOff x="2472391" y="3737431"/>
                  <a:chExt cx="80222" cy="360228"/>
                </a:xfrm>
                <a:grpFill/>
              </p:grpSpPr>
              <p:sp>
                <p:nvSpPr>
                  <p:cNvPr id="939" name="Rectangle 938"/>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40" name="Rectangle 939"/>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41" name="Rectangle 940"/>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42" name="Rectangle 941"/>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934" name="Group 933"/>
                <p:cNvGrpSpPr/>
                <p:nvPr/>
              </p:nvGrpSpPr>
              <p:grpSpPr>
                <a:xfrm rot="2700000">
                  <a:off x="2963171" y="3081985"/>
                  <a:ext cx="80222" cy="360228"/>
                  <a:chOff x="2472391" y="3737431"/>
                  <a:chExt cx="80222" cy="360228"/>
                </a:xfrm>
                <a:grpFill/>
              </p:grpSpPr>
              <p:sp>
                <p:nvSpPr>
                  <p:cNvPr id="935" name="Rectangle 934"/>
                  <p:cNvSpPr/>
                  <p:nvPr/>
                </p:nvSpPr>
                <p:spPr>
                  <a:xfrm rot="10800000">
                    <a:off x="2472391" y="4022290"/>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36" name="Rectangle 935"/>
                  <p:cNvSpPr/>
                  <p:nvPr/>
                </p:nvSpPr>
                <p:spPr>
                  <a:xfrm rot="10800000">
                    <a:off x="2472391" y="3927336"/>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37" name="Rectangle 936"/>
                  <p:cNvSpPr/>
                  <p:nvPr/>
                </p:nvSpPr>
                <p:spPr>
                  <a:xfrm rot="10800000">
                    <a:off x="2472392" y="3832385"/>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38" name="Rectangle 937"/>
                  <p:cNvSpPr/>
                  <p:nvPr/>
                </p:nvSpPr>
                <p:spPr>
                  <a:xfrm rot="10800000">
                    <a:off x="2472391" y="3737431"/>
                    <a:ext cx="80221" cy="75369"/>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grpSp>
            <p:nvGrpSpPr>
              <p:cNvPr id="821" name="Group 820"/>
              <p:cNvGrpSpPr/>
              <p:nvPr/>
            </p:nvGrpSpPr>
            <p:grpSpPr>
              <a:xfrm>
                <a:off x="2379819" y="3736950"/>
                <a:ext cx="268825" cy="258069"/>
                <a:chOff x="2275488" y="3737431"/>
                <a:chExt cx="375242" cy="360229"/>
              </a:xfrm>
            </p:grpSpPr>
            <p:grpSp>
              <p:nvGrpSpPr>
                <p:cNvPr id="822" name="Group 821"/>
                <p:cNvGrpSpPr/>
                <p:nvPr/>
              </p:nvGrpSpPr>
              <p:grpSpPr>
                <a:xfrm>
                  <a:off x="2472168" y="3737431"/>
                  <a:ext cx="80222" cy="360228"/>
                  <a:chOff x="2472391" y="3737431"/>
                  <a:chExt cx="80222" cy="360228"/>
                </a:xfrm>
              </p:grpSpPr>
              <p:sp>
                <p:nvSpPr>
                  <p:cNvPr id="927" name="Rectangle 926"/>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28" name="Rectangle 927"/>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29" name="Rectangle 928"/>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30" name="Rectangle 929"/>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823" name="Group 822"/>
                <p:cNvGrpSpPr/>
                <p:nvPr/>
              </p:nvGrpSpPr>
              <p:grpSpPr>
                <a:xfrm>
                  <a:off x="2570508" y="3737431"/>
                  <a:ext cx="80222" cy="360228"/>
                  <a:chOff x="2472391" y="3737431"/>
                  <a:chExt cx="80222" cy="360228"/>
                </a:xfrm>
              </p:grpSpPr>
              <p:sp>
                <p:nvSpPr>
                  <p:cNvPr id="923" name="Rectangle 922"/>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24" name="Rectangle 923"/>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25" name="Rectangle 924"/>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26" name="Rectangle 925"/>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824" name="Group 823"/>
                <p:cNvGrpSpPr/>
                <p:nvPr/>
              </p:nvGrpSpPr>
              <p:grpSpPr>
                <a:xfrm>
                  <a:off x="2373828" y="3737432"/>
                  <a:ext cx="80222" cy="360228"/>
                  <a:chOff x="2472391" y="3737431"/>
                  <a:chExt cx="80222" cy="360228"/>
                </a:xfrm>
              </p:grpSpPr>
              <p:sp>
                <p:nvSpPr>
                  <p:cNvPr id="830" name="Rectangle 829"/>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31" name="Rectangle 830"/>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32" name="Rectangle 831"/>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922" name="Rectangle 921"/>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825" name="Group 824"/>
                <p:cNvGrpSpPr/>
                <p:nvPr/>
              </p:nvGrpSpPr>
              <p:grpSpPr>
                <a:xfrm>
                  <a:off x="2275488" y="3737431"/>
                  <a:ext cx="80222" cy="360228"/>
                  <a:chOff x="2472391" y="3737431"/>
                  <a:chExt cx="80222" cy="360228"/>
                </a:xfrm>
              </p:grpSpPr>
              <p:sp>
                <p:nvSpPr>
                  <p:cNvPr id="826" name="Rectangle 825"/>
                  <p:cNvSpPr/>
                  <p:nvPr/>
                </p:nvSpPr>
                <p:spPr>
                  <a:xfrm rot="10800000">
                    <a:off x="2472391" y="4022290"/>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27" name="Rectangle 826"/>
                  <p:cNvSpPr/>
                  <p:nvPr/>
                </p:nvSpPr>
                <p:spPr>
                  <a:xfrm rot="10800000">
                    <a:off x="2472391" y="3927336"/>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28" name="Rectangle 827"/>
                  <p:cNvSpPr/>
                  <p:nvPr/>
                </p:nvSpPr>
                <p:spPr>
                  <a:xfrm rot="10800000">
                    <a:off x="2472392" y="3832385"/>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29" name="Rectangle 828"/>
                  <p:cNvSpPr/>
                  <p:nvPr/>
                </p:nvSpPr>
                <p:spPr>
                  <a:xfrm rot="10800000">
                    <a:off x="2472391" y="3737431"/>
                    <a:ext cx="80221" cy="75369"/>
                  </a:xfrm>
                  <a:prstGeom prst="rect">
                    <a:avLst/>
                  </a:prstGeom>
                  <a:solidFill>
                    <a:schemeClr val="accent6"/>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grpSp>
      </p:grpSp>
    </p:spTree>
    <p:extLst>
      <p:ext uri="{BB962C8B-B14F-4D97-AF65-F5344CB8AC3E}">
        <p14:creationId xmlns:p14="http://schemas.microsoft.com/office/powerpoint/2010/main" val="169970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par>
                                <p:cTn id="17" presetID="53" presetClass="entr" presetSubtype="16"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p:cTn id="19"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2">
                                            <p:txEl>
                                              <p:pRg st="2" end="2"/>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 calcmode="lin" valueType="num">
                                      <p:cBhvr>
                                        <p:cTn id="24"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2">
                                            <p:txEl>
                                              <p:pRg st="3" end="3"/>
                                            </p:txEl>
                                          </p:spTgt>
                                        </p:tgtEl>
                                      </p:cBhvr>
                                    </p:animEffect>
                                  </p:childTnLst>
                                </p:cTn>
                              </p:par>
                              <p:par>
                                <p:cTn id="27" presetID="53" presetClass="entr" presetSubtype="16"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2">
                                            <p:txEl>
                                              <p:pRg st="5" end="5"/>
                                            </p:txEl>
                                          </p:spTgt>
                                        </p:tgtEl>
                                        <p:attrNameLst>
                                          <p:attrName>style.visibility</p:attrName>
                                        </p:attrNameLst>
                                      </p:cBhvr>
                                      <p:to>
                                        <p:strVal val="visible"/>
                                      </p:to>
                                    </p:set>
                                    <p:anim calcmode="lin" valueType="num">
                                      <p:cBhvr>
                                        <p:cTn id="36"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7"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8" dur="500"/>
                                        <p:tgtEl>
                                          <p:spTgt spid="2">
                                            <p:txEl>
                                              <p:pRg st="5" end="5"/>
                                            </p:txEl>
                                          </p:spTgt>
                                        </p:tgtEl>
                                      </p:cBhvr>
                                    </p:animEffect>
                                  </p:childTnLst>
                                </p:cTn>
                              </p:par>
                              <p:par>
                                <p:cTn id="39" presetID="53" presetClass="entr" presetSubtype="16" fill="hold" nodeType="with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 calcmode="lin" valueType="num">
                                      <p:cBhvr>
                                        <p:cTn id="41"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2"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3" dur="500"/>
                                        <p:tgtEl>
                                          <p:spTgt spid="2">
                                            <p:txEl>
                                              <p:pRg st="6" end="6"/>
                                            </p:txEl>
                                          </p:spTgt>
                                        </p:tgtEl>
                                      </p:cBhvr>
                                    </p:animEffect>
                                  </p:childTnLst>
                                </p:cTn>
                              </p:par>
                              <p:par>
                                <p:cTn id="44" presetID="53" presetClass="entr" presetSubtype="16" fill="hold" nodeType="withEffect">
                                  <p:stCondLst>
                                    <p:cond delay="0"/>
                                  </p:stCondLst>
                                  <p:childTnLst>
                                    <p:set>
                                      <p:cBhvr>
                                        <p:cTn id="45" dur="1" fill="hold">
                                          <p:stCondLst>
                                            <p:cond delay="0"/>
                                          </p:stCondLst>
                                        </p:cTn>
                                        <p:tgtEl>
                                          <p:spTgt spid="2">
                                            <p:txEl>
                                              <p:pRg st="7" end="7"/>
                                            </p:txEl>
                                          </p:spTgt>
                                        </p:tgtEl>
                                        <p:attrNameLst>
                                          <p:attrName>style.visibility</p:attrName>
                                        </p:attrNameLst>
                                      </p:cBhvr>
                                      <p:to>
                                        <p:strVal val="visible"/>
                                      </p:to>
                                    </p:set>
                                    <p:anim calcmode="lin" valueType="num">
                                      <p:cBhvr>
                                        <p:cTn id="46"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47"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48" dur="500"/>
                                        <p:tgtEl>
                                          <p:spTgt spid="2">
                                            <p:txEl>
                                              <p:pRg st="7" end="7"/>
                                            </p:txEl>
                                          </p:spTgt>
                                        </p:tgtEl>
                                      </p:cBhvr>
                                    </p:animEffect>
                                  </p:childTnLst>
                                </p:cTn>
                              </p:par>
                              <p:par>
                                <p:cTn id="49" presetID="53" presetClass="entr" presetSubtype="16" fill="hold" nodeType="withEffect">
                                  <p:stCondLst>
                                    <p:cond delay="0"/>
                                  </p:stCondLst>
                                  <p:childTnLst>
                                    <p:set>
                                      <p:cBhvr>
                                        <p:cTn id="50" dur="1" fill="hold">
                                          <p:stCondLst>
                                            <p:cond delay="0"/>
                                          </p:stCondLst>
                                        </p:cTn>
                                        <p:tgtEl>
                                          <p:spTgt spid="2">
                                            <p:txEl>
                                              <p:pRg st="8" end="8"/>
                                            </p:txEl>
                                          </p:spTgt>
                                        </p:tgtEl>
                                        <p:attrNameLst>
                                          <p:attrName>style.visibility</p:attrName>
                                        </p:attrNameLst>
                                      </p:cBhvr>
                                      <p:to>
                                        <p:strVal val="visible"/>
                                      </p:to>
                                    </p:set>
                                    <p:anim calcmode="lin" valueType="num">
                                      <p:cBhvr>
                                        <p:cTn id="51"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52"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53" dur="500"/>
                                        <p:tgtEl>
                                          <p:spTgt spid="2">
                                            <p:txEl>
                                              <p:pRg st="8" end="8"/>
                                            </p:txEl>
                                          </p:spTgt>
                                        </p:tgtEl>
                                      </p:cBhvr>
                                    </p:animEffect>
                                  </p:childTnLst>
                                </p:cTn>
                              </p:par>
                              <p:par>
                                <p:cTn id="54" presetID="53" presetClass="entr" presetSubtype="16" fill="hold"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500" fill="hold"/>
                                        <p:tgtEl>
                                          <p:spTgt spid="12"/>
                                        </p:tgtEl>
                                        <p:attrNameLst>
                                          <p:attrName>ppt_w</p:attrName>
                                        </p:attrNameLst>
                                      </p:cBhvr>
                                      <p:tavLst>
                                        <p:tav tm="0">
                                          <p:val>
                                            <p:fltVal val="0"/>
                                          </p:val>
                                        </p:tav>
                                        <p:tav tm="100000">
                                          <p:val>
                                            <p:strVal val="#ppt_w"/>
                                          </p:val>
                                        </p:tav>
                                      </p:tavLst>
                                    </p:anim>
                                    <p:anim calcmode="lin" valueType="num">
                                      <p:cBhvr>
                                        <p:cTn id="57" dur="500" fill="hold"/>
                                        <p:tgtEl>
                                          <p:spTgt spid="12"/>
                                        </p:tgtEl>
                                        <p:attrNameLst>
                                          <p:attrName>ppt_h</p:attrName>
                                        </p:attrNameLst>
                                      </p:cBhvr>
                                      <p:tavLst>
                                        <p:tav tm="0">
                                          <p:val>
                                            <p:fltVal val="0"/>
                                          </p:val>
                                        </p:tav>
                                        <p:tav tm="100000">
                                          <p:val>
                                            <p:strVal val="#ppt_h"/>
                                          </p:val>
                                        </p:tav>
                                      </p:tavLst>
                                    </p:anim>
                                    <p:animEffect transition="in" filter="fade">
                                      <p:cBhvr>
                                        <p:cTn id="58" dur="500"/>
                                        <p:tgtEl>
                                          <p:spTgt spid="12"/>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2">
                                            <p:txEl>
                                              <p:pRg st="10" end="10"/>
                                            </p:txEl>
                                          </p:spTgt>
                                        </p:tgtEl>
                                        <p:attrNameLst>
                                          <p:attrName>style.visibility</p:attrName>
                                        </p:attrNameLst>
                                      </p:cBhvr>
                                      <p:to>
                                        <p:strVal val="visible"/>
                                      </p:to>
                                    </p:set>
                                    <p:anim calcmode="lin" valueType="num">
                                      <p:cBhvr>
                                        <p:cTn id="63" dur="500" fill="hold"/>
                                        <p:tgtEl>
                                          <p:spTgt spid="2">
                                            <p:txEl>
                                              <p:pRg st="10" end="10"/>
                                            </p:txEl>
                                          </p:spTgt>
                                        </p:tgtEl>
                                        <p:attrNameLst>
                                          <p:attrName>ppt_w</p:attrName>
                                        </p:attrNameLst>
                                      </p:cBhvr>
                                      <p:tavLst>
                                        <p:tav tm="0">
                                          <p:val>
                                            <p:fltVal val="0"/>
                                          </p:val>
                                        </p:tav>
                                        <p:tav tm="100000">
                                          <p:val>
                                            <p:strVal val="#ppt_w"/>
                                          </p:val>
                                        </p:tav>
                                      </p:tavLst>
                                    </p:anim>
                                    <p:anim calcmode="lin" valueType="num">
                                      <p:cBhvr>
                                        <p:cTn id="64" dur="500" fill="hold"/>
                                        <p:tgtEl>
                                          <p:spTgt spid="2">
                                            <p:txEl>
                                              <p:pRg st="10" end="10"/>
                                            </p:txEl>
                                          </p:spTgt>
                                        </p:tgtEl>
                                        <p:attrNameLst>
                                          <p:attrName>ppt_h</p:attrName>
                                        </p:attrNameLst>
                                      </p:cBhvr>
                                      <p:tavLst>
                                        <p:tav tm="0">
                                          <p:val>
                                            <p:fltVal val="0"/>
                                          </p:val>
                                        </p:tav>
                                        <p:tav tm="100000">
                                          <p:val>
                                            <p:strVal val="#ppt_h"/>
                                          </p:val>
                                        </p:tav>
                                      </p:tavLst>
                                    </p:anim>
                                    <p:animEffect transition="in" filter="fade">
                                      <p:cBhvr>
                                        <p:cTn id="65" dur="500"/>
                                        <p:tgtEl>
                                          <p:spTgt spid="2">
                                            <p:txEl>
                                              <p:pRg st="10" end="10"/>
                                            </p:txEl>
                                          </p:spTgt>
                                        </p:tgtEl>
                                      </p:cBhvr>
                                    </p:animEffect>
                                  </p:childTnLst>
                                </p:cTn>
                              </p:par>
                              <p:par>
                                <p:cTn id="66" presetID="53" presetClass="entr" presetSubtype="16" fill="hold" nodeType="withEffect">
                                  <p:stCondLst>
                                    <p:cond delay="0"/>
                                  </p:stCondLst>
                                  <p:childTnLst>
                                    <p:set>
                                      <p:cBhvr>
                                        <p:cTn id="67" dur="1" fill="hold">
                                          <p:stCondLst>
                                            <p:cond delay="0"/>
                                          </p:stCondLst>
                                        </p:cTn>
                                        <p:tgtEl>
                                          <p:spTgt spid="2">
                                            <p:txEl>
                                              <p:pRg st="11" end="11"/>
                                            </p:txEl>
                                          </p:spTgt>
                                        </p:tgtEl>
                                        <p:attrNameLst>
                                          <p:attrName>style.visibility</p:attrName>
                                        </p:attrNameLst>
                                      </p:cBhvr>
                                      <p:to>
                                        <p:strVal val="visible"/>
                                      </p:to>
                                    </p:set>
                                    <p:anim calcmode="lin" valueType="num">
                                      <p:cBhvr>
                                        <p:cTn id="68" dur="500" fill="hold"/>
                                        <p:tgtEl>
                                          <p:spTgt spid="2">
                                            <p:txEl>
                                              <p:pRg st="11" end="11"/>
                                            </p:txEl>
                                          </p:spTgt>
                                        </p:tgtEl>
                                        <p:attrNameLst>
                                          <p:attrName>ppt_w</p:attrName>
                                        </p:attrNameLst>
                                      </p:cBhvr>
                                      <p:tavLst>
                                        <p:tav tm="0">
                                          <p:val>
                                            <p:fltVal val="0"/>
                                          </p:val>
                                        </p:tav>
                                        <p:tav tm="100000">
                                          <p:val>
                                            <p:strVal val="#ppt_w"/>
                                          </p:val>
                                        </p:tav>
                                      </p:tavLst>
                                    </p:anim>
                                    <p:anim calcmode="lin" valueType="num">
                                      <p:cBhvr>
                                        <p:cTn id="69" dur="500" fill="hold"/>
                                        <p:tgtEl>
                                          <p:spTgt spid="2">
                                            <p:txEl>
                                              <p:pRg st="11" end="11"/>
                                            </p:txEl>
                                          </p:spTgt>
                                        </p:tgtEl>
                                        <p:attrNameLst>
                                          <p:attrName>ppt_h</p:attrName>
                                        </p:attrNameLst>
                                      </p:cBhvr>
                                      <p:tavLst>
                                        <p:tav tm="0">
                                          <p:val>
                                            <p:fltVal val="0"/>
                                          </p:val>
                                        </p:tav>
                                        <p:tav tm="100000">
                                          <p:val>
                                            <p:strVal val="#ppt_h"/>
                                          </p:val>
                                        </p:tav>
                                      </p:tavLst>
                                    </p:anim>
                                    <p:animEffect transition="in" filter="fade">
                                      <p:cBhvr>
                                        <p:cTn id="70" dur="500"/>
                                        <p:tgtEl>
                                          <p:spTgt spid="2">
                                            <p:txEl>
                                              <p:pRg st="11" end="11"/>
                                            </p:txEl>
                                          </p:spTgt>
                                        </p:tgtEl>
                                      </p:cBhvr>
                                    </p:animEffect>
                                  </p:childTnLst>
                                </p:cTn>
                              </p:par>
                              <p:par>
                                <p:cTn id="71" presetID="53" presetClass="entr" presetSubtype="16" fill="hold" nodeType="withEffect">
                                  <p:stCondLst>
                                    <p:cond delay="0"/>
                                  </p:stCondLst>
                                  <p:childTnLst>
                                    <p:set>
                                      <p:cBhvr>
                                        <p:cTn id="72" dur="1" fill="hold">
                                          <p:stCondLst>
                                            <p:cond delay="0"/>
                                          </p:stCondLst>
                                        </p:cTn>
                                        <p:tgtEl>
                                          <p:spTgt spid="6"/>
                                        </p:tgtEl>
                                        <p:attrNameLst>
                                          <p:attrName>style.visibility</p:attrName>
                                        </p:attrNameLst>
                                      </p:cBhvr>
                                      <p:to>
                                        <p:strVal val="visible"/>
                                      </p:to>
                                    </p:set>
                                    <p:anim calcmode="lin" valueType="num">
                                      <p:cBhvr>
                                        <p:cTn id="73" dur="500" fill="hold"/>
                                        <p:tgtEl>
                                          <p:spTgt spid="6"/>
                                        </p:tgtEl>
                                        <p:attrNameLst>
                                          <p:attrName>ppt_w</p:attrName>
                                        </p:attrNameLst>
                                      </p:cBhvr>
                                      <p:tavLst>
                                        <p:tav tm="0">
                                          <p:val>
                                            <p:fltVal val="0"/>
                                          </p:val>
                                        </p:tav>
                                        <p:tav tm="100000">
                                          <p:val>
                                            <p:strVal val="#ppt_w"/>
                                          </p:val>
                                        </p:tav>
                                      </p:tavLst>
                                    </p:anim>
                                    <p:anim calcmode="lin" valueType="num">
                                      <p:cBhvr>
                                        <p:cTn id="74" dur="500" fill="hold"/>
                                        <p:tgtEl>
                                          <p:spTgt spid="6"/>
                                        </p:tgtEl>
                                        <p:attrNameLst>
                                          <p:attrName>ppt_h</p:attrName>
                                        </p:attrNameLst>
                                      </p:cBhvr>
                                      <p:tavLst>
                                        <p:tav tm="0">
                                          <p:val>
                                            <p:fltVal val="0"/>
                                          </p:val>
                                        </p:tav>
                                        <p:tav tm="100000">
                                          <p:val>
                                            <p:strVal val="#ppt_h"/>
                                          </p:val>
                                        </p:tav>
                                      </p:tavLst>
                                    </p:anim>
                                    <p:animEffect transition="in" filter="fade">
                                      <p:cBhvr>
                                        <p:cTn id="7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E2556C5-CE8C-6547-B838-EA80C61A4AF7}" type="slidenum">
              <a:rPr lang="en-US" smtClean="0"/>
              <a:pPr/>
              <a:t>14</a:t>
            </a:fld>
            <a:endParaRPr lang="en-US" dirty="0"/>
          </a:p>
        </p:txBody>
      </p:sp>
      <p:sp>
        <p:nvSpPr>
          <p:cNvPr id="4" name="Title 3"/>
          <p:cNvSpPr>
            <a:spLocks noGrp="1"/>
          </p:cNvSpPr>
          <p:nvPr>
            <p:ph type="title"/>
          </p:nvPr>
        </p:nvSpPr>
        <p:spPr/>
        <p:txBody>
          <a:bodyPr/>
          <a:lstStyle/>
          <a:p>
            <a:r>
              <a:rPr lang="en-US" dirty="0" smtClean="0"/>
              <a:t>SIMD: How to Use</a:t>
            </a:r>
            <a:endParaRPr lang="ru-RU" dirty="0"/>
          </a:p>
        </p:txBody>
      </p:sp>
      <p:sp>
        <p:nvSpPr>
          <p:cNvPr id="7" name="Content Placeholder 4"/>
          <p:cNvSpPr txBox="1">
            <a:spLocks/>
          </p:cNvSpPr>
          <p:nvPr/>
        </p:nvSpPr>
        <p:spPr>
          <a:xfrm>
            <a:off x="5401980" y="1830400"/>
            <a:ext cx="2778352" cy="1615827"/>
          </a:xfrm>
          <a:prstGeom prst="rect">
            <a:avLst/>
          </a:prstGeom>
          <a:solidFill>
            <a:schemeClr val="accent6">
              <a:lumMod val="40000"/>
              <a:lumOff val="60000"/>
            </a:schemeClr>
          </a:solidFill>
          <a:ln w="9525" cap="flat" cmpd="sng" algn="ctr">
            <a:solidFill>
              <a:schemeClr val="tx1">
                <a:lumMod val="95000"/>
                <a:lumOff val="5000"/>
              </a:schemeClr>
            </a:solidFill>
            <a:prstDash val="solid"/>
          </a:ln>
          <a:effectLst/>
        </p:spPr>
        <p:style>
          <a:lnRef idx="1">
            <a:schemeClr val="dk1"/>
          </a:lnRef>
          <a:fillRef idx="2">
            <a:schemeClr val="dk1"/>
          </a:fillRef>
          <a:effectRef idx="1">
            <a:schemeClr val="dk1"/>
          </a:effectRef>
          <a:fontRef idx="minor">
            <a:schemeClr val="dk1"/>
          </a:fontRef>
        </p:style>
        <p:txBody>
          <a:bodyPr vert="horz" wrap="square" lIns="137160" tIns="91440" rIns="45720" bIns="91440" rtlCol="0">
            <a:spAutoFit/>
          </a:bodyPr>
          <a:lstStyle>
            <a:lvl1pPr marL="0" marR="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sz="2200" b="0" kern="1200">
                <a:solidFill>
                  <a:schemeClr val="dk1"/>
                </a:solidFill>
                <a:latin typeface="+mn-lt"/>
                <a:ea typeface="+mn-ea"/>
                <a:cs typeface="+mn-cs"/>
              </a:defRPr>
            </a:lvl1pPr>
            <a:lvl2pPr marL="225425" indent="-225425" algn="l" defTabSz="457200" rtl="0" eaLnBrk="1" latinLnBrk="0" hangingPunct="1">
              <a:spcBef>
                <a:spcPts val="1200"/>
              </a:spcBef>
              <a:buFont typeface="Wingdings" charset="2"/>
              <a:buChar char="§"/>
              <a:defRPr sz="2200" kern="1200" baseline="0">
                <a:solidFill>
                  <a:schemeClr val="dk1"/>
                </a:solidFill>
                <a:latin typeface="+mn-lt"/>
                <a:ea typeface="+mn-ea"/>
                <a:cs typeface="+mn-cs"/>
              </a:defRPr>
            </a:lvl2pPr>
            <a:lvl3pPr marL="571500" indent="-228600" algn="l" defTabSz="457200" rtl="0" eaLnBrk="1" latinLnBrk="0" hangingPunct="1">
              <a:spcBef>
                <a:spcPts val="800"/>
              </a:spcBef>
              <a:buFont typeface="Wingdings" charset="2"/>
              <a:buChar char="§"/>
              <a:defRPr sz="2200" kern="1200">
                <a:solidFill>
                  <a:schemeClr val="dk1"/>
                </a:solidFill>
                <a:latin typeface="+mn-lt"/>
                <a:ea typeface="+mn-ea"/>
                <a:cs typeface="+mn-cs"/>
              </a:defRPr>
            </a:lvl3pPr>
            <a:lvl4pPr marL="969963" indent="-228600" algn="l" defTabSz="457200" rtl="0" eaLnBrk="1" latinLnBrk="0" hangingPunct="1">
              <a:spcBef>
                <a:spcPct val="20000"/>
              </a:spcBef>
              <a:buFont typeface="Arial"/>
              <a:buChar char="–"/>
              <a:defRPr sz="1600" kern="1200">
                <a:solidFill>
                  <a:schemeClr val="dk1"/>
                </a:solidFill>
                <a:latin typeface="+mn-lt"/>
                <a:ea typeface="+mn-ea"/>
                <a:cs typeface="+mn-cs"/>
              </a:defRPr>
            </a:lvl4pPr>
            <a:lvl5pPr marL="1319213" indent="-228600" algn="l" defTabSz="457200" rtl="0" eaLnBrk="1" latinLnBrk="0" hangingPunct="1">
              <a:spcBef>
                <a:spcPct val="20000"/>
              </a:spcBef>
              <a:buFont typeface="Intel Clear" panose="020B0604020203020204" pitchFamily="34" charset="0"/>
              <a:buChar char="–"/>
              <a:defRPr sz="14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a:lnSpc>
                <a:spcPct val="75000"/>
              </a:lnSpc>
              <a:spcBef>
                <a:spcPts val="600"/>
              </a:spcBef>
              <a:defRPr/>
            </a:pPr>
            <a:r>
              <a:rPr lang="en-US" sz="1200" dirty="0" smtClean="0"/>
              <a:t>…</a:t>
            </a:r>
          </a:p>
          <a:p>
            <a:pPr>
              <a:lnSpc>
                <a:spcPct val="75000"/>
              </a:lnSpc>
              <a:spcBef>
                <a:spcPts val="600"/>
              </a:spcBef>
              <a:defRPr/>
            </a:pPr>
            <a:r>
              <a:rPr lang="en-US" sz="1200" dirty="0" smtClean="0"/>
              <a:t>float *A, *B, *C;</a:t>
            </a:r>
          </a:p>
          <a:p>
            <a:pPr>
              <a:lnSpc>
                <a:spcPct val="75000"/>
              </a:lnSpc>
              <a:spcBef>
                <a:spcPts val="600"/>
              </a:spcBef>
              <a:defRPr/>
            </a:pPr>
            <a:r>
              <a:rPr lang="en-US" sz="1200" dirty="0" smtClean="0"/>
              <a:t>...</a:t>
            </a:r>
          </a:p>
          <a:p>
            <a:pPr>
              <a:lnSpc>
                <a:spcPct val="75000"/>
              </a:lnSpc>
              <a:spcBef>
                <a:spcPts val="600"/>
              </a:spcBef>
              <a:defRPr/>
            </a:pPr>
            <a:r>
              <a:rPr lang="en-US" sz="1200" b="1" dirty="0" smtClean="0"/>
              <a:t>#pragma </a:t>
            </a:r>
            <a:r>
              <a:rPr lang="en-US" sz="1200" b="1" dirty="0" err="1" smtClean="0"/>
              <a:t>omp</a:t>
            </a:r>
            <a:r>
              <a:rPr lang="en-US" sz="1200" b="1" dirty="0" smtClean="0"/>
              <a:t> </a:t>
            </a:r>
            <a:r>
              <a:rPr lang="en-US" sz="1200" b="1" dirty="0" err="1" smtClean="0"/>
              <a:t>simd</a:t>
            </a:r>
            <a:endParaRPr lang="en-US" sz="1200" b="1" dirty="0" smtClean="0"/>
          </a:p>
          <a:p>
            <a:pPr>
              <a:lnSpc>
                <a:spcPct val="75000"/>
              </a:lnSpc>
              <a:spcBef>
                <a:spcPts val="600"/>
              </a:spcBef>
              <a:defRPr/>
            </a:pPr>
            <a:r>
              <a:rPr lang="en-US" sz="1200" dirty="0" smtClean="0"/>
              <a:t>for(</a:t>
            </a:r>
            <a:r>
              <a:rPr lang="en-US" sz="1200" dirty="0" err="1" smtClean="0"/>
              <a:t>int</a:t>
            </a:r>
            <a:r>
              <a:rPr lang="en-US" sz="1200" dirty="0" smtClean="0"/>
              <a:t> </a:t>
            </a:r>
            <a:r>
              <a:rPr lang="en-US" sz="1200" dirty="0" err="1" smtClean="0"/>
              <a:t>i</a:t>
            </a:r>
            <a:r>
              <a:rPr lang="en-US" sz="1200" dirty="0" smtClean="0"/>
              <a:t>…)</a:t>
            </a:r>
          </a:p>
          <a:p>
            <a:pPr>
              <a:lnSpc>
                <a:spcPct val="75000"/>
              </a:lnSpc>
              <a:spcBef>
                <a:spcPts val="600"/>
              </a:spcBef>
              <a:defRPr/>
            </a:pPr>
            <a:r>
              <a:rPr lang="en-US" sz="1200" dirty="0" smtClean="0">
                <a:cs typeface="Courier New" panose="02070309020205020404" pitchFamily="49" charset="0"/>
              </a:rPr>
              <a:t>  C[</a:t>
            </a:r>
            <a:r>
              <a:rPr lang="en-US" sz="1200" dirty="0" err="1" smtClean="0">
                <a:cs typeface="Courier New" panose="02070309020205020404" pitchFamily="49" charset="0"/>
              </a:rPr>
              <a:t>i</a:t>
            </a:r>
            <a:r>
              <a:rPr lang="en-US" sz="1200" dirty="0" smtClean="0">
                <a:cs typeface="Courier New" panose="02070309020205020404" pitchFamily="49" charset="0"/>
              </a:rPr>
              <a:t>] = A[</a:t>
            </a:r>
            <a:r>
              <a:rPr lang="en-US" sz="1200" dirty="0" err="1" smtClean="0">
                <a:cs typeface="Courier New" panose="02070309020205020404" pitchFamily="49" charset="0"/>
              </a:rPr>
              <a:t>i</a:t>
            </a:r>
            <a:r>
              <a:rPr lang="en-US" sz="1200" dirty="0" smtClean="0">
                <a:cs typeface="Courier New" panose="02070309020205020404" pitchFamily="49" charset="0"/>
              </a:rPr>
              <a:t>] + B[</a:t>
            </a:r>
            <a:r>
              <a:rPr lang="en-US" sz="1200" dirty="0" err="1" smtClean="0">
                <a:cs typeface="Courier New" panose="02070309020205020404" pitchFamily="49" charset="0"/>
              </a:rPr>
              <a:t>i</a:t>
            </a:r>
            <a:r>
              <a:rPr lang="en-US" sz="1200" dirty="0" smtClean="0">
                <a:cs typeface="Courier New" panose="02070309020205020404" pitchFamily="49" charset="0"/>
              </a:rPr>
              <a:t>];</a:t>
            </a:r>
          </a:p>
          <a:p>
            <a:pPr>
              <a:lnSpc>
                <a:spcPct val="75000"/>
              </a:lnSpc>
              <a:spcBef>
                <a:spcPts val="600"/>
              </a:spcBef>
              <a:defRPr/>
            </a:pPr>
            <a:r>
              <a:rPr lang="en-US" sz="1200" b="1" dirty="0">
                <a:solidFill>
                  <a:schemeClr val="accent1"/>
                </a:solidFill>
              </a:rPr>
              <a:t>$&gt; clang </a:t>
            </a:r>
            <a:r>
              <a:rPr lang="en-US" sz="1200" b="1" dirty="0" smtClean="0">
                <a:solidFill>
                  <a:schemeClr val="accent1"/>
                </a:solidFill>
              </a:rPr>
              <a:t>–O2 –</a:t>
            </a:r>
            <a:r>
              <a:rPr lang="en-US" sz="1200" b="1" dirty="0" err="1" smtClean="0">
                <a:solidFill>
                  <a:schemeClr val="accent1"/>
                </a:solidFill>
              </a:rPr>
              <a:t>Xclang</a:t>
            </a:r>
            <a:r>
              <a:rPr lang="en-US" sz="1200" b="1" dirty="0" smtClean="0">
                <a:solidFill>
                  <a:schemeClr val="accent1"/>
                </a:solidFill>
              </a:rPr>
              <a:t> </a:t>
            </a:r>
            <a:r>
              <a:rPr lang="en-US" sz="1200" b="1" dirty="0">
                <a:solidFill>
                  <a:schemeClr val="accent1"/>
                </a:solidFill>
              </a:rPr>
              <a:t>– </a:t>
            </a:r>
            <a:r>
              <a:rPr lang="en-US" sz="1200" b="1" dirty="0" err="1" smtClean="0">
                <a:solidFill>
                  <a:schemeClr val="accent1"/>
                </a:solidFill>
              </a:rPr>
              <a:t>fopenmp</a:t>
            </a:r>
            <a:r>
              <a:rPr lang="en-US" sz="1200" b="1" dirty="0" smtClean="0">
                <a:solidFill>
                  <a:schemeClr val="accent1"/>
                </a:solidFill>
              </a:rPr>
              <a:t>=…</a:t>
            </a:r>
            <a:endParaRPr lang="en-US" sz="1200" dirty="0" smtClean="0">
              <a:cs typeface="Courier New" panose="02070309020205020404" pitchFamily="49" charset="0"/>
            </a:endParaRPr>
          </a:p>
        </p:txBody>
      </p:sp>
      <p:sp>
        <p:nvSpPr>
          <p:cNvPr id="10" name="Rounded Rectangle 9"/>
          <p:cNvSpPr/>
          <p:nvPr/>
        </p:nvSpPr>
        <p:spPr>
          <a:xfrm rot="16200000">
            <a:off x="4299219" y="2448699"/>
            <a:ext cx="1615826" cy="360000"/>
          </a:xfrm>
          <a:prstGeom prst="roundRect">
            <a:avLst>
              <a:gd name="adj" fmla="val 2483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dirty="0" smtClean="0"/>
              <a:t>Explicit</a:t>
            </a:r>
            <a:endParaRPr lang="ru-RU" sz="2200" dirty="0"/>
          </a:p>
        </p:txBody>
      </p:sp>
      <p:sp>
        <p:nvSpPr>
          <p:cNvPr id="9" name="Rounded Rectangle 8"/>
          <p:cNvSpPr/>
          <p:nvPr/>
        </p:nvSpPr>
        <p:spPr>
          <a:xfrm rot="16200000">
            <a:off x="3644914" y="4759276"/>
            <a:ext cx="2924436" cy="360000"/>
          </a:xfrm>
          <a:prstGeom prst="roundRect">
            <a:avLst>
              <a:gd name="adj" fmla="val 2483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dirty="0" smtClean="0"/>
              <a:t>Manual</a:t>
            </a:r>
            <a:endParaRPr lang="ru-RU" sz="2200" dirty="0"/>
          </a:p>
        </p:txBody>
      </p:sp>
      <p:sp>
        <p:nvSpPr>
          <p:cNvPr id="11" name="Content Placeholder 4"/>
          <p:cNvSpPr txBox="1">
            <a:spLocks/>
          </p:cNvSpPr>
          <p:nvPr/>
        </p:nvSpPr>
        <p:spPr>
          <a:xfrm>
            <a:off x="5401980" y="397687"/>
            <a:ext cx="2769215" cy="1400383"/>
          </a:xfrm>
          <a:prstGeom prst="rect">
            <a:avLst/>
          </a:prstGeom>
          <a:solidFill>
            <a:schemeClr val="accent6">
              <a:lumMod val="40000"/>
              <a:lumOff val="60000"/>
            </a:schemeClr>
          </a:solidFill>
          <a:ln w="9525" cap="flat" cmpd="sng" algn="ctr">
            <a:solidFill>
              <a:schemeClr val="tx1">
                <a:lumMod val="95000"/>
                <a:lumOff val="5000"/>
              </a:schemeClr>
            </a:solidFill>
            <a:prstDash val="solid"/>
          </a:ln>
          <a:effectLst/>
        </p:spPr>
        <p:style>
          <a:lnRef idx="1">
            <a:schemeClr val="dk1"/>
          </a:lnRef>
          <a:fillRef idx="2">
            <a:schemeClr val="dk1"/>
          </a:fillRef>
          <a:effectRef idx="1">
            <a:schemeClr val="dk1"/>
          </a:effectRef>
          <a:fontRef idx="minor">
            <a:schemeClr val="dk1"/>
          </a:fontRef>
        </p:style>
        <p:txBody>
          <a:bodyPr vert="horz" wrap="square" lIns="137160" tIns="91440" rIns="45720" bIns="91440" rtlCol="0">
            <a:spAutoFit/>
          </a:bodyPr>
          <a:lstStyle>
            <a:lvl1pPr marL="0" marR="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sz="2200" b="0" kern="1200">
                <a:solidFill>
                  <a:schemeClr val="dk1"/>
                </a:solidFill>
                <a:latin typeface="+mn-lt"/>
                <a:ea typeface="+mn-ea"/>
                <a:cs typeface="+mn-cs"/>
              </a:defRPr>
            </a:lvl1pPr>
            <a:lvl2pPr marL="225425" indent="-225425" algn="l" defTabSz="457200" rtl="0" eaLnBrk="1" latinLnBrk="0" hangingPunct="1">
              <a:spcBef>
                <a:spcPts val="1200"/>
              </a:spcBef>
              <a:buFont typeface="Wingdings" charset="2"/>
              <a:buChar char="§"/>
              <a:defRPr sz="2200" kern="1200" baseline="0">
                <a:solidFill>
                  <a:schemeClr val="dk1"/>
                </a:solidFill>
                <a:latin typeface="+mn-lt"/>
                <a:ea typeface="+mn-ea"/>
                <a:cs typeface="+mn-cs"/>
              </a:defRPr>
            </a:lvl2pPr>
            <a:lvl3pPr marL="571500" indent="-228600" algn="l" defTabSz="457200" rtl="0" eaLnBrk="1" latinLnBrk="0" hangingPunct="1">
              <a:spcBef>
                <a:spcPts val="800"/>
              </a:spcBef>
              <a:buFont typeface="Wingdings" charset="2"/>
              <a:buChar char="§"/>
              <a:defRPr sz="2200" kern="1200">
                <a:solidFill>
                  <a:schemeClr val="dk1"/>
                </a:solidFill>
                <a:latin typeface="+mn-lt"/>
                <a:ea typeface="+mn-ea"/>
                <a:cs typeface="+mn-cs"/>
              </a:defRPr>
            </a:lvl3pPr>
            <a:lvl4pPr marL="969963" indent="-228600" algn="l" defTabSz="457200" rtl="0" eaLnBrk="1" latinLnBrk="0" hangingPunct="1">
              <a:spcBef>
                <a:spcPct val="20000"/>
              </a:spcBef>
              <a:buFont typeface="Arial"/>
              <a:buChar char="–"/>
              <a:defRPr sz="1600" kern="1200">
                <a:solidFill>
                  <a:schemeClr val="dk1"/>
                </a:solidFill>
                <a:latin typeface="+mn-lt"/>
                <a:ea typeface="+mn-ea"/>
                <a:cs typeface="+mn-cs"/>
              </a:defRPr>
            </a:lvl4pPr>
            <a:lvl5pPr marL="1319213" indent="-228600" algn="l" defTabSz="457200" rtl="0" eaLnBrk="1" latinLnBrk="0" hangingPunct="1">
              <a:spcBef>
                <a:spcPct val="20000"/>
              </a:spcBef>
              <a:buFont typeface="Intel Clear" panose="020B0604020203020204" pitchFamily="34" charset="0"/>
              <a:buChar char="–"/>
              <a:defRPr sz="14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a:lnSpc>
                <a:spcPct val="75000"/>
              </a:lnSpc>
              <a:spcBef>
                <a:spcPts val="600"/>
              </a:spcBef>
              <a:defRPr/>
            </a:pPr>
            <a:r>
              <a:rPr lang="en-US" sz="1200" dirty="0" smtClean="0"/>
              <a:t>…</a:t>
            </a:r>
          </a:p>
          <a:p>
            <a:pPr>
              <a:lnSpc>
                <a:spcPct val="75000"/>
              </a:lnSpc>
              <a:spcBef>
                <a:spcPts val="600"/>
              </a:spcBef>
              <a:defRPr/>
            </a:pPr>
            <a:r>
              <a:rPr lang="en-US" sz="1200" dirty="0" smtClean="0"/>
              <a:t>float *A, *B, *C;</a:t>
            </a:r>
          </a:p>
          <a:p>
            <a:pPr>
              <a:lnSpc>
                <a:spcPct val="75000"/>
              </a:lnSpc>
              <a:spcBef>
                <a:spcPts val="600"/>
              </a:spcBef>
              <a:defRPr/>
            </a:pPr>
            <a:r>
              <a:rPr lang="en-US" sz="1200" dirty="0" smtClean="0"/>
              <a:t>...</a:t>
            </a:r>
          </a:p>
          <a:p>
            <a:pPr>
              <a:lnSpc>
                <a:spcPct val="75000"/>
              </a:lnSpc>
              <a:spcBef>
                <a:spcPts val="600"/>
              </a:spcBef>
              <a:defRPr/>
            </a:pPr>
            <a:r>
              <a:rPr lang="en-US" sz="1200" dirty="0" smtClean="0"/>
              <a:t>for(</a:t>
            </a:r>
            <a:r>
              <a:rPr lang="en-US" sz="1200" dirty="0" err="1" smtClean="0"/>
              <a:t>int</a:t>
            </a:r>
            <a:r>
              <a:rPr lang="en-US" sz="1200" dirty="0" smtClean="0"/>
              <a:t> </a:t>
            </a:r>
            <a:r>
              <a:rPr lang="en-US" sz="1200" dirty="0" err="1" smtClean="0"/>
              <a:t>i</a:t>
            </a:r>
            <a:r>
              <a:rPr lang="en-US" sz="1200" dirty="0" smtClean="0"/>
              <a:t>…)</a:t>
            </a:r>
          </a:p>
          <a:p>
            <a:pPr>
              <a:lnSpc>
                <a:spcPct val="75000"/>
              </a:lnSpc>
              <a:spcBef>
                <a:spcPts val="600"/>
              </a:spcBef>
              <a:defRPr/>
            </a:pPr>
            <a:r>
              <a:rPr lang="en-US" sz="1200" dirty="0" smtClean="0">
                <a:cs typeface="Courier New" panose="02070309020205020404" pitchFamily="49" charset="0"/>
              </a:rPr>
              <a:t>  C[</a:t>
            </a:r>
            <a:r>
              <a:rPr lang="en-US" sz="1200" dirty="0" err="1" smtClean="0">
                <a:cs typeface="Courier New" panose="02070309020205020404" pitchFamily="49" charset="0"/>
              </a:rPr>
              <a:t>i</a:t>
            </a:r>
            <a:r>
              <a:rPr lang="en-US" sz="1200" dirty="0" smtClean="0">
                <a:cs typeface="Courier New" panose="02070309020205020404" pitchFamily="49" charset="0"/>
              </a:rPr>
              <a:t>] = A[</a:t>
            </a:r>
            <a:r>
              <a:rPr lang="en-US" sz="1200" dirty="0" err="1" smtClean="0">
                <a:cs typeface="Courier New" panose="02070309020205020404" pitchFamily="49" charset="0"/>
              </a:rPr>
              <a:t>i</a:t>
            </a:r>
            <a:r>
              <a:rPr lang="en-US" sz="1200" dirty="0" smtClean="0">
                <a:cs typeface="Courier New" panose="02070309020205020404" pitchFamily="49" charset="0"/>
              </a:rPr>
              <a:t>] + B[</a:t>
            </a:r>
            <a:r>
              <a:rPr lang="en-US" sz="1200" dirty="0" err="1" smtClean="0">
                <a:cs typeface="Courier New" panose="02070309020205020404" pitchFamily="49" charset="0"/>
              </a:rPr>
              <a:t>i</a:t>
            </a:r>
            <a:r>
              <a:rPr lang="en-US" sz="1200" dirty="0" smtClean="0">
                <a:cs typeface="Courier New" panose="02070309020205020404" pitchFamily="49" charset="0"/>
              </a:rPr>
              <a:t>];</a:t>
            </a:r>
          </a:p>
          <a:p>
            <a:pPr>
              <a:lnSpc>
                <a:spcPct val="75000"/>
              </a:lnSpc>
              <a:spcBef>
                <a:spcPts val="600"/>
              </a:spcBef>
              <a:defRPr/>
            </a:pPr>
            <a:r>
              <a:rPr lang="en-US" sz="1200" b="1" dirty="0">
                <a:solidFill>
                  <a:schemeClr val="accent1"/>
                </a:solidFill>
              </a:rPr>
              <a:t>$&gt; clang </a:t>
            </a:r>
            <a:r>
              <a:rPr lang="en-US" sz="1200" b="1" dirty="0" smtClean="0">
                <a:solidFill>
                  <a:schemeClr val="accent1"/>
                </a:solidFill>
              </a:rPr>
              <a:t>–O2 …</a:t>
            </a:r>
            <a:endParaRPr lang="en-US" sz="1200" dirty="0" smtClean="0">
              <a:cs typeface="Courier New" panose="02070309020205020404" pitchFamily="49" charset="0"/>
            </a:endParaRPr>
          </a:p>
        </p:txBody>
      </p:sp>
      <p:sp>
        <p:nvSpPr>
          <p:cNvPr id="12" name="Rounded Rectangle 11"/>
          <p:cNvSpPr/>
          <p:nvPr/>
        </p:nvSpPr>
        <p:spPr>
          <a:xfrm rot="16200000">
            <a:off x="4406941" y="900149"/>
            <a:ext cx="1400382" cy="360000"/>
          </a:xfrm>
          <a:prstGeom prst="roundRect">
            <a:avLst>
              <a:gd name="adj" fmla="val 2483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dirty="0" smtClean="0"/>
              <a:t>Auto</a:t>
            </a:r>
            <a:endParaRPr lang="ru-RU" sz="2200" dirty="0"/>
          </a:p>
        </p:txBody>
      </p:sp>
      <p:sp>
        <p:nvSpPr>
          <p:cNvPr id="18" name="TextBox 17"/>
          <p:cNvSpPr txBox="1"/>
          <p:nvPr/>
        </p:nvSpPr>
        <p:spPr>
          <a:xfrm>
            <a:off x="723490" y="1184432"/>
            <a:ext cx="3414820" cy="1191816"/>
          </a:xfrm>
          <a:prstGeom prst="wedgeRoundRectCallout">
            <a:avLst>
              <a:gd name="adj1" fmla="val 58512"/>
              <a:gd name="adj2" fmla="val -53756"/>
              <a:gd name="adj3" fmla="val 16667"/>
            </a:avLst>
          </a:prstGeom>
          <a:solidFill>
            <a:schemeClr val="accent3">
              <a:lumMod val="60000"/>
              <a:lumOff val="40000"/>
            </a:schemeClr>
          </a:solidFill>
          <a:ln>
            <a:solidFill>
              <a:schemeClr val="tx2"/>
            </a:solidFill>
          </a:ln>
        </p:spPr>
        <p:txBody>
          <a:bodyPr wrap="none" rtlCol="0">
            <a:spAutoFit/>
          </a:bodyPr>
          <a:lstStyle/>
          <a:p>
            <a:pPr marL="171450" indent="-171450">
              <a:buFont typeface="Arial" panose="020B0604020202020204" pitchFamily="34" charset="0"/>
              <a:buChar char="•"/>
            </a:pPr>
            <a:r>
              <a:rPr lang="en-US" sz="1600" dirty="0" smtClean="0">
                <a:solidFill>
                  <a:srgbClr val="00B050"/>
                </a:solidFill>
                <a:cs typeface="Neo Sans Intel"/>
              </a:rPr>
              <a:t>High and transparent portability</a:t>
            </a:r>
          </a:p>
          <a:p>
            <a:pPr marL="171450" indent="-171450">
              <a:buFont typeface="Arial" panose="020B0604020202020204" pitchFamily="34" charset="0"/>
              <a:buChar char="•"/>
            </a:pPr>
            <a:r>
              <a:rPr lang="en-US" sz="1600" dirty="0" smtClean="0">
                <a:solidFill>
                  <a:srgbClr val="00B050"/>
                </a:solidFill>
                <a:cs typeface="Neo Sans Intel"/>
              </a:rPr>
              <a:t>High and transparent scalability</a:t>
            </a:r>
          </a:p>
          <a:p>
            <a:pPr marL="171450" indent="-171450">
              <a:buFont typeface="Arial" panose="020B0604020202020204" pitchFamily="34" charset="0"/>
              <a:buChar char="•"/>
            </a:pPr>
            <a:r>
              <a:rPr lang="en-US" sz="1600" dirty="0">
                <a:solidFill>
                  <a:srgbClr val="00B050"/>
                </a:solidFill>
                <a:cs typeface="Neo Sans Intel"/>
              </a:rPr>
              <a:t>No development cost</a:t>
            </a:r>
          </a:p>
          <a:p>
            <a:pPr marL="171450" indent="-171450">
              <a:buFont typeface="Arial" panose="020B0604020202020204" pitchFamily="34" charset="0"/>
              <a:buChar char="•"/>
            </a:pPr>
            <a:r>
              <a:rPr lang="en-US" sz="1600" dirty="0" smtClean="0">
                <a:solidFill>
                  <a:srgbClr val="FF0000"/>
                </a:solidFill>
                <a:cs typeface="Neo Sans Intel"/>
              </a:rPr>
              <a:t>Unpredictable performance</a:t>
            </a:r>
            <a:endParaRPr lang="ru-RU" sz="1600" dirty="0" smtClean="0">
              <a:solidFill>
                <a:srgbClr val="FF0000"/>
              </a:solidFill>
              <a:cs typeface="Neo Sans Intel"/>
            </a:endParaRPr>
          </a:p>
        </p:txBody>
      </p:sp>
      <p:sp>
        <p:nvSpPr>
          <p:cNvPr id="6" name="Up-Down Arrow 5"/>
          <p:cNvSpPr/>
          <p:nvPr/>
        </p:nvSpPr>
        <p:spPr>
          <a:xfrm>
            <a:off x="4307411" y="281715"/>
            <a:ext cx="619721" cy="6232440"/>
          </a:xfrm>
          <a:prstGeom prst="up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9" name="TextBox 18"/>
          <p:cNvSpPr txBox="1"/>
          <p:nvPr/>
        </p:nvSpPr>
        <p:spPr>
          <a:xfrm>
            <a:off x="1813616" y="5040983"/>
            <a:ext cx="2324694" cy="1055608"/>
          </a:xfrm>
          <a:prstGeom prst="wedgeRoundRectCallout">
            <a:avLst>
              <a:gd name="adj1" fmla="val 60641"/>
              <a:gd name="adj2" fmla="val -55527"/>
              <a:gd name="adj3" fmla="val 16667"/>
            </a:avLst>
          </a:prstGeom>
          <a:solidFill>
            <a:schemeClr val="accent3">
              <a:lumMod val="60000"/>
              <a:lumOff val="40000"/>
            </a:schemeClr>
          </a:solidFill>
          <a:ln>
            <a:solidFill>
              <a:schemeClr val="tx2"/>
            </a:solidFill>
          </a:ln>
        </p:spPr>
        <p:txBody>
          <a:bodyPr wrap="none" rtlCol="0">
            <a:spAutoFit/>
          </a:bodyPr>
          <a:lstStyle/>
          <a:p>
            <a:pPr marL="171450" indent="-171450">
              <a:buFont typeface="Arial" panose="020B0604020202020204" pitchFamily="34" charset="0"/>
              <a:buChar char="•"/>
            </a:pPr>
            <a:r>
              <a:rPr lang="en-US" sz="1400" dirty="0">
                <a:solidFill>
                  <a:srgbClr val="00B050"/>
                </a:solidFill>
                <a:cs typeface="Neo Sans Intel"/>
              </a:rPr>
              <a:t>Max performance</a:t>
            </a:r>
            <a:endParaRPr lang="ru-RU" sz="1400" dirty="0">
              <a:solidFill>
                <a:srgbClr val="00B050"/>
              </a:solidFill>
              <a:cs typeface="Neo Sans Intel"/>
            </a:endParaRPr>
          </a:p>
          <a:p>
            <a:pPr marL="171450" indent="-171450">
              <a:buFont typeface="Arial" panose="020B0604020202020204" pitchFamily="34" charset="0"/>
              <a:buChar char="•"/>
            </a:pPr>
            <a:r>
              <a:rPr lang="en-US" sz="1400" dirty="0" smtClean="0">
                <a:solidFill>
                  <a:srgbClr val="FF0000"/>
                </a:solidFill>
                <a:cs typeface="Neo Sans Intel"/>
              </a:rPr>
              <a:t>Low portability</a:t>
            </a:r>
          </a:p>
          <a:p>
            <a:pPr marL="171450" indent="-171450">
              <a:buFont typeface="Arial" panose="020B0604020202020204" pitchFamily="34" charset="0"/>
              <a:buChar char="•"/>
            </a:pPr>
            <a:r>
              <a:rPr lang="en-US" sz="1400" dirty="0" smtClean="0">
                <a:solidFill>
                  <a:srgbClr val="FF0000"/>
                </a:solidFill>
                <a:cs typeface="Neo Sans Intel"/>
              </a:rPr>
              <a:t>High development cost</a:t>
            </a:r>
          </a:p>
          <a:p>
            <a:pPr marL="171450" indent="-171450">
              <a:buFont typeface="Arial" panose="020B0604020202020204" pitchFamily="34" charset="0"/>
              <a:buChar char="•"/>
            </a:pPr>
            <a:r>
              <a:rPr lang="en-US" sz="1400" dirty="0" smtClean="0">
                <a:solidFill>
                  <a:srgbClr val="FF0000"/>
                </a:solidFill>
                <a:cs typeface="Neo Sans Intel"/>
              </a:rPr>
              <a:t>Low scalability </a:t>
            </a:r>
          </a:p>
        </p:txBody>
      </p:sp>
      <p:sp>
        <p:nvSpPr>
          <p:cNvPr id="13" name="Flowchart: Connector 12"/>
          <p:cNvSpPr/>
          <p:nvPr/>
        </p:nvSpPr>
        <p:spPr>
          <a:xfrm>
            <a:off x="4513134" y="978439"/>
            <a:ext cx="211597" cy="203417"/>
          </a:xfrm>
          <a:prstGeom prst="flowChartConnector">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7" name="Flowchart: Connector 16"/>
          <p:cNvSpPr/>
          <p:nvPr/>
        </p:nvSpPr>
        <p:spPr>
          <a:xfrm>
            <a:off x="4513134" y="2536604"/>
            <a:ext cx="211597" cy="203417"/>
          </a:xfrm>
          <a:prstGeom prst="flowChartConnector">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0" name="Flowchart: Connector 19"/>
          <p:cNvSpPr/>
          <p:nvPr/>
        </p:nvSpPr>
        <p:spPr>
          <a:xfrm>
            <a:off x="4513134" y="4837566"/>
            <a:ext cx="211597" cy="203417"/>
          </a:xfrm>
          <a:prstGeom prst="flowChartConnector">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6" name="TextBox 15"/>
          <p:cNvSpPr txBox="1"/>
          <p:nvPr/>
        </p:nvSpPr>
        <p:spPr>
          <a:xfrm>
            <a:off x="865300" y="2628699"/>
            <a:ext cx="3067291" cy="1293971"/>
          </a:xfrm>
          <a:prstGeom prst="wedgeRoundRectCallout">
            <a:avLst>
              <a:gd name="adj1" fmla="val 64902"/>
              <a:gd name="adj2" fmla="val -48844"/>
              <a:gd name="adj3" fmla="val 16667"/>
            </a:avLst>
          </a:prstGeom>
          <a:solidFill>
            <a:schemeClr val="accent3">
              <a:lumMod val="60000"/>
              <a:lumOff val="40000"/>
            </a:schemeClr>
          </a:solidFill>
          <a:ln>
            <a:solidFill>
              <a:schemeClr val="tx2"/>
            </a:solidFill>
          </a:ln>
        </p:spPr>
        <p:txBody>
          <a:bodyPr wrap="none" rtlCol="0">
            <a:spAutoFit/>
          </a:bodyPr>
          <a:lstStyle/>
          <a:p>
            <a:pPr marL="171450" indent="-171450">
              <a:buFont typeface="Arial" panose="020B0604020202020204" pitchFamily="34" charset="0"/>
              <a:buChar char="•"/>
            </a:pPr>
            <a:r>
              <a:rPr lang="en-US" sz="1400" dirty="0">
                <a:solidFill>
                  <a:srgbClr val="00B050"/>
                </a:solidFill>
                <a:cs typeface="Neo Sans Intel"/>
              </a:rPr>
              <a:t>Expresses</a:t>
            </a:r>
            <a:r>
              <a:rPr lang="en-US" sz="1400">
                <a:solidFill>
                  <a:srgbClr val="00B050"/>
                </a:solidFill>
                <a:cs typeface="Neo Sans Intel"/>
              </a:rPr>
              <a:t> desired </a:t>
            </a:r>
            <a:r>
              <a:rPr lang="en-US" sz="1400" smtClean="0">
                <a:solidFill>
                  <a:srgbClr val="00B050"/>
                </a:solidFill>
                <a:cs typeface="Neo Sans Intel"/>
              </a:rPr>
              <a:t>vectorization</a:t>
            </a:r>
            <a:endParaRPr lang="en-US" sz="1400" dirty="0">
              <a:solidFill>
                <a:srgbClr val="00B050"/>
              </a:solidFill>
              <a:cs typeface="Neo Sans Intel"/>
            </a:endParaRPr>
          </a:p>
          <a:p>
            <a:pPr marL="171450" indent="-171450">
              <a:buFont typeface="Arial" panose="020B0604020202020204" pitchFamily="34" charset="0"/>
              <a:buChar char="•"/>
            </a:pPr>
            <a:r>
              <a:rPr lang="en-US" sz="1400" dirty="0">
                <a:solidFill>
                  <a:srgbClr val="00B050"/>
                </a:solidFill>
                <a:cs typeface="Neo Sans Intel"/>
              </a:rPr>
              <a:t>High and transparent portability</a:t>
            </a:r>
          </a:p>
          <a:p>
            <a:pPr marL="171450" indent="-171450">
              <a:buFont typeface="Arial" panose="020B0604020202020204" pitchFamily="34" charset="0"/>
              <a:buChar char="•"/>
            </a:pPr>
            <a:r>
              <a:rPr lang="en-US" sz="1400" dirty="0">
                <a:solidFill>
                  <a:srgbClr val="00B050"/>
                </a:solidFill>
                <a:cs typeface="Neo Sans Intel"/>
              </a:rPr>
              <a:t>High and transparent scalability</a:t>
            </a:r>
          </a:p>
          <a:p>
            <a:pPr marL="171450" indent="-171450">
              <a:buFont typeface="Arial" panose="020B0604020202020204" pitchFamily="34" charset="0"/>
              <a:buChar char="•"/>
            </a:pPr>
            <a:r>
              <a:rPr lang="en-US" sz="1400" dirty="0">
                <a:solidFill>
                  <a:srgbClr val="00B050"/>
                </a:solidFill>
                <a:cs typeface="Neo Sans Intel"/>
              </a:rPr>
              <a:t>Low development cost</a:t>
            </a:r>
          </a:p>
          <a:p>
            <a:pPr marL="171450" indent="-171450">
              <a:buFont typeface="Arial" panose="020B0604020202020204" pitchFamily="34" charset="0"/>
              <a:buChar char="•"/>
            </a:pPr>
            <a:r>
              <a:rPr lang="en-US" sz="1400" dirty="0">
                <a:solidFill>
                  <a:srgbClr val="00B050"/>
                </a:solidFill>
                <a:cs typeface="Neo Sans Intel"/>
              </a:rPr>
              <a:t>Predictable performance</a:t>
            </a:r>
            <a:endParaRPr lang="ru-RU" sz="1400" dirty="0">
              <a:solidFill>
                <a:srgbClr val="00B050"/>
              </a:solidFill>
              <a:cs typeface="Neo Sans Intel"/>
            </a:endParaRPr>
          </a:p>
        </p:txBody>
      </p:sp>
      <p:sp>
        <p:nvSpPr>
          <p:cNvPr id="22" name="Content Placeholder 4"/>
          <p:cNvSpPr txBox="1">
            <a:spLocks/>
          </p:cNvSpPr>
          <p:nvPr/>
        </p:nvSpPr>
        <p:spPr>
          <a:xfrm>
            <a:off x="5411435" y="3477057"/>
            <a:ext cx="2769215" cy="2916119"/>
          </a:xfrm>
          <a:prstGeom prst="rect">
            <a:avLst/>
          </a:prstGeom>
          <a:solidFill>
            <a:schemeClr val="accent6">
              <a:lumMod val="40000"/>
              <a:lumOff val="60000"/>
            </a:schemeClr>
          </a:solidFill>
          <a:ln w="9525" cap="flat" cmpd="sng" algn="ctr">
            <a:solidFill>
              <a:schemeClr val="tx1">
                <a:lumMod val="95000"/>
                <a:lumOff val="5000"/>
              </a:schemeClr>
            </a:solidFill>
            <a:prstDash val="solid"/>
          </a:ln>
          <a:effectLst/>
        </p:spPr>
        <p:style>
          <a:lnRef idx="1">
            <a:schemeClr val="dk1"/>
          </a:lnRef>
          <a:fillRef idx="2">
            <a:schemeClr val="dk1"/>
          </a:fillRef>
          <a:effectRef idx="1">
            <a:schemeClr val="dk1"/>
          </a:effectRef>
          <a:fontRef idx="minor">
            <a:schemeClr val="dk1"/>
          </a:fontRef>
        </p:style>
        <p:txBody>
          <a:bodyPr vert="horz" wrap="square" lIns="137160" tIns="91440" rIns="45720" bIns="91440" rtlCol="0">
            <a:spAutoFit/>
          </a:bodyPr>
          <a:lstStyle>
            <a:lvl1pPr marL="0" marR="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sz="2200" b="0" kern="1200">
                <a:solidFill>
                  <a:schemeClr val="dk1"/>
                </a:solidFill>
                <a:latin typeface="+mn-lt"/>
                <a:ea typeface="+mn-ea"/>
                <a:cs typeface="+mn-cs"/>
              </a:defRPr>
            </a:lvl1pPr>
            <a:lvl2pPr marL="225425" indent="-225425" algn="l" defTabSz="457200" rtl="0" eaLnBrk="1" latinLnBrk="0" hangingPunct="1">
              <a:spcBef>
                <a:spcPts val="1200"/>
              </a:spcBef>
              <a:buFont typeface="Wingdings" charset="2"/>
              <a:buChar char="§"/>
              <a:defRPr sz="2200" kern="1200" baseline="0">
                <a:solidFill>
                  <a:schemeClr val="dk1"/>
                </a:solidFill>
                <a:latin typeface="+mn-lt"/>
                <a:ea typeface="+mn-ea"/>
                <a:cs typeface="+mn-cs"/>
              </a:defRPr>
            </a:lvl2pPr>
            <a:lvl3pPr marL="571500" indent="-228600" algn="l" defTabSz="457200" rtl="0" eaLnBrk="1" latinLnBrk="0" hangingPunct="1">
              <a:spcBef>
                <a:spcPts val="800"/>
              </a:spcBef>
              <a:buFont typeface="Wingdings" charset="2"/>
              <a:buChar char="§"/>
              <a:defRPr sz="2200" kern="1200">
                <a:solidFill>
                  <a:schemeClr val="dk1"/>
                </a:solidFill>
                <a:latin typeface="+mn-lt"/>
                <a:ea typeface="+mn-ea"/>
                <a:cs typeface="+mn-cs"/>
              </a:defRPr>
            </a:lvl3pPr>
            <a:lvl4pPr marL="969963" indent="-228600" algn="l" defTabSz="457200" rtl="0" eaLnBrk="1" latinLnBrk="0" hangingPunct="1">
              <a:spcBef>
                <a:spcPct val="20000"/>
              </a:spcBef>
              <a:buFont typeface="Arial"/>
              <a:buChar char="–"/>
              <a:defRPr sz="1600" kern="1200">
                <a:solidFill>
                  <a:schemeClr val="dk1"/>
                </a:solidFill>
                <a:latin typeface="+mn-lt"/>
                <a:ea typeface="+mn-ea"/>
                <a:cs typeface="+mn-cs"/>
              </a:defRPr>
            </a:lvl4pPr>
            <a:lvl5pPr marL="1319213" indent="-228600" algn="l" defTabSz="457200" rtl="0" eaLnBrk="1" latinLnBrk="0" hangingPunct="1">
              <a:spcBef>
                <a:spcPct val="20000"/>
              </a:spcBef>
              <a:buFont typeface="Intel Clear" panose="020B0604020203020204" pitchFamily="34" charset="0"/>
              <a:buChar char="–"/>
              <a:defRPr sz="14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a:lnSpc>
                <a:spcPct val="75000"/>
              </a:lnSpc>
              <a:spcBef>
                <a:spcPts val="600"/>
              </a:spcBef>
              <a:defRPr/>
            </a:pPr>
            <a:r>
              <a:rPr lang="en-US" sz="1200" b="1" dirty="0"/>
              <a:t>#include "</a:t>
            </a:r>
            <a:r>
              <a:rPr lang="en-US" sz="1200" b="1" dirty="0" err="1"/>
              <a:t>xmmintrin.h</a:t>
            </a:r>
            <a:r>
              <a:rPr lang="en-US" sz="1200" b="1" dirty="0"/>
              <a:t>“</a:t>
            </a:r>
          </a:p>
          <a:p>
            <a:pPr>
              <a:lnSpc>
                <a:spcPct val="75000"/>
              </a:lnSpc>
              <a:spcBef>
                <a:spcPts val="600"/>
              </a:spcBef>
              <a:defRPr/>
            </a:pPr>
            <a:r>
              <a:rPr lang="en-US" sz="1200" dirty="0"/>
              <a:t>…</a:t>
            </a:r>
          </a:p>
          <a:p>
            <a:pPr>
              <a:lnSpc>
                <a:spcPct val="75000"/>
              </a:lnSpc>
              <a:spcBef>
                <a:spcPts val="600"/>
              </a:spcBef>
              <a:defRPr/>
            </a:pPr>
            <a:r>
              <a:rPr lang="en-US" sz="1200" dirty="0"/>
              <a:t>float *A, *B, *C;</a:t>
            </a:r>
          </a:p>
          <a:p>
            <a:pPr>
              <a:lnSpc>
                <a:spcPct val="75000"/>
              </a:lnSpc>
              <a:spcBef>
                <a:spcPts val="600"/>
              </a:spcBef>
              <a:defRPr/>
            </a:pPr>
            <a:r>
              <a:rPr lang="en-US" sz="1200" dirty="0"/>
              <a:t>__m128 a, b, c;</a:t>
            </a:r>
          </a:p>
          <a:p>
            <a:pPr>
              <a:lnSpc>
                <a:spcPct val="75000"/>
              </a:lnSpc>
              <a:spcBef>
                <a:spcPts val="600"/>
              </a:spcBef>
              <a:defRPr/>
            </a:pPr>
            <a:r>
              <a:rPr lang="en-US" sz="1200" dirty="0"/>
              <a:t>...</a:t>
            </a:r>
          </a:p>
          <a:p>
            <a:pPr>
              <a:lnSpc>
                <a:spcPct val="75000"/>
              </a:lnSpc>
              <a:spcBef>
                <a:spcPts val="600"/>
              </a:spcBef>
              <a:defRPr/>
            </a:pPr>
            <a:r>
              <a:rPr lang="en-US" sz="1200" dirty="0"/>
              <a:t>for(</a:t>
            </a:r>
            <a:r>
              <a:rPr lang="en-US" sz="1200" dirty="0" err="1"/>
              <a:t>int</a:t>
            </a:r>
            <a:r>
              <a:rPr lang="en-US" sz="1200" dirty="0"/>
              <a:t> i…)</a:t>
            </a:r>
          </a:p>
          <a:p>
            <a:pPr>
              <a:lnSpc>
                <a:spcPct val="75000"/>
              </a:lnSpc>
              <a:spcBef>
                <a:spcPts val="600"/>
              </a:spcBef>
              <a:defRPr/>
            </a:pPr>
            <a:r>
              <a:rPr lang="en-US" sz="1200" dirty="0"/>
              <a:t>{</a:t>
            </a:r>
          </a:p>
          <a:p>
            <a:pPr>
              <a:lnSpc>
                <a:spcPct val="75000"/>
              </a:lnSpc>
              <a:spcBef>
                <a:spcPts val="600"/>
              </a:spcBef>
              <a:defRPr/>
            </a:pPr>
            <a:r>
              <a:rPr lang="en-US" sz="1200" dirty="0">
                <a:cs typeface="Courier New" panose="02070309020205020404" pitchFamily="49" charset="0"/>
              </a:rPr>
              <a:t> </a:t>
            </a:r>
            <a:r>
              <a:rPr lang="en-US" sz="1200" dirty="0"/>
              <a:t>a = </a:t>
            </a:r>
            <a:r>
              <a:rPr lang="en-US" sz="1200" b="1" dirty="0"/>
              <a:t>_</a:t>
            </a:r>
            <a:r>
              <a:rPr lang="en-US" sz="1200" b="1" dirty="0" err="1"/>
              <a:t>mm_load_ps</a:t>
            </a:r>
            <a:r>
              <a:rPr lang="en-US" sz="1200" dirty="0"/>
              <a:t>(A + i*4);</a:t>
            </a:r>
          </a:p>
          <a:p>
            <a:pPr>
              <a:lnSpc>
                <a:spcPct val="75000"/>
              </a:lnSpc>
              <a:spcBef>
                <a:spcPts val="600"/>
              </a:spcBef>
              <a:defRPr/>
            </a:pPr>
            <a:r>
              <a:rPr lang="en-US" sz="1200" dirty="0">
                <a:cs typeface="Courier New" panose="02070309020205020404" pitchFamily="49" charset="0"/>
              </a:rPr>
              <a:t> </a:t>
            </a:r>
            <a:r>
              <a:rPr lang="en-US" sz="1200" dirty="0"/>
              <a:t>b = </a:t>
            </a:r>
            <a:r>
              <a:rPr lang="en-US" sz="1200" b="1" dirty="0"/>
              <a:t>_</a:t>
            </a:r>
            <a:r>
              <a:rPr lang="en-US" sz="1200" b="1" dirty="0" err="1"/>
              <a:t>mm_load_ps</a:t>
            </a:r>
            <a:r>
              <a:rPr lang="en-US" sz="1200" dirty="0"/>
              <a:t>(B + i*4);</a:t>
            </a:r>
          </a:p>
          <a:p>
            <a:pPr>
              <a:lnSpc>
                <a:spcPct val="75000"/>
              </a:lnSpc>
              <a:spcBef>
                <a:spcPts val="600"/>
              </a:spcBef>
              <a:defRPr/>
            </a:pPr>
            <a:r>
              <a:rPr lang="en-US" sz="1200" dirty="0">
                <a:cs typeface="Courier New" panose="02070309020205020404" pitchFamily="49" charset="0"/>
              </a:rPr>
              <a:t> c = </a:t>
            </a:r>
            <a:r>
              <a:rPr lang="en-US" sz="1200" b="1" dirty="0">
                <a:cs typeface="Courier New" panose="02070309020205020404" pitchFamily="49" charset="0"/>
              </a:rPr>
              <a:t>_</a:t>
            </a:r>
            <a:r>
              <a:rPr lang="en-US" sz="1200" b="1" dirty="0" err="1">
                <a:cs typeface="Courier New" panose="02070309020205020404" pitchFamily="49" charset="0"/>
              </a:rPr>
              <a:t>mm_add_ps</a:t>
            </a:r>
            <a:r>
              <a:rPr lang="en-US" sz="1200" dirty="0">
                <a:cs typeface="Courier New" panose="02070309020205020404" pitchFamily="49" charset="0"/>
              </a:rPr>
              <a:t>(a, b);</a:t>
            </a:r>
          </a:p>
          <a:p>
            <a:pPr>
              <a:lnSpc>
                <a:spcPct val="75000"/>
              </a:lnSpc>
              <a:spcBef>
                <a:spcPts val="600"/>
              </a:spcBef>
              <a:defRPr/>
            </a:pPr>
            <a:r>
              <a:rPr lang="en-US" sz="1200" dirty="0">
                <a:cs typeface="Courier New" panose="02070309020205020404" pitchFamily="49" charset="0"/>
              </a:rPr>
              <a:t>  </a:t>
            </a:r>
            <a:r>
              <a:rPr lang="en-US" sz="1200" b="1" dirty="0">
                <a:cs typeface="Courier New" panose="02070309020205020404" pitchFamily="49" charset="0"/>
              </a:rPr>
              <a:t>_</a:t>
            </a:r>
            <a:r>
              <a:rPr lang="en-US" sz="1200" b="1" dirty="0" err="1">
                <a:cs typeface="Courier New" panose="02070309020205020404" pitchFamily="49" charset="0"/>
              </a:rPr>
              <a:t>mm_store_ps</a:t>
            </a:r>
            <a:r>
              <a:rPr lang="en-US" sz="1200" dirty="0">
                <a:cs typeface="Courier New" panose="02070309020205020404" pitchFamily="49" charset="0"/>
              </a:rPr>
              <a:t>(</a:t>
            </a:r>
            <a:r>
              <a:rPr lang="en-US" sz="1200" dirty="0" err="1">
                <a:cs typeface="Courier New" panose="02070309020205020404" pitchFamily="49" charset="0"/>
              </a:rPr>
              <a:t>C+i</a:t>
            </a:r>
            <a:r>
              <a:rPr lang="en-US" sz="1200" dirty="0">
                <a:cs typeface="Courier New" panose="02070309020205020404" pitchFamily="49" charset="0"/>
              </a:rPr>
              <a:t> * 4, c);</a:t>
            </a:r>
          </a:p>
          <a:p>
            <a:pPr>
              <a:lnSpc>
                <a:spcPct val="75000"/>
              </a:lnSpc>
              <a:spcBef>
                <a:spcPts val="600"/>
              </a:spcBef>
              <a:defRPr/>
            </a:pPr>
            <a:r>
              <a:rPr lang="en-US" sz="1200" dirty="0">
                <a:cs typeface="Courier New" panose="02070309020205020404" pitchFamily="49" charset="0"/>
              </a:rPr>
              <a:t>}</a:t>
            </a:r>
          </a:p>
          <a:p>
            <a:pPr>
              <a:lnSpc>
                <a:spcPct val="75000"/>
              </a:lnSpc>
              <a:spcBef>
                <a:spcPts val="600"/>
              </a:spcBef>
              <a:defRPr/>
            </a:pPr>
            <a:r>
              <a:rPr lang="en-US" sz="1200" b="1" dirty="0">
                <a:solidFill>
                  <a:schemeClr val="accent1"/>
                </a:solidFill>
              </a:rPr>
              <a:t>$&gt; clang …</a:t>
            </a:r>
            <a:endParaRPr lang="en-US" sz="1200" b="1" dirty="0">
              <a:solidFill>
                <a:schemeClr val="accent1"/>
              </a:solidFill>
              <a:cs typeface="Courier New" panose="02070309020205020404" pitchFamily="49" charset="0"/>
            </a:endParaRPr>
          </a:p>
        </p:txBody>
      </p:sp>
    </p:spTree>
    <p:extLst>
      <p:ext uri="{BB962C8B-B14F-4D97-AF65-F5344CB8AC3E}">
        <p14:creationId xmlns:p14="http://schemas.microsoft.com/office/powerpoint/2010/main" val="2100373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xEl>
                                              <p:pRg st="5" end="5"/>
                                            </p:txEl>
                                          </p:spTgt>
                                        </p:tgtEl>
                                        <p:attrNameLst>
                                          <p:attrName>style.visibility</p:attrName>
                                        </p:attrNameLst>
                                      </p:cBhvr>
                                      <p:to>
                                        <p:strVal val="visible"/>
                                      </p:to>
                                    </p:set>
                                    <p:anim calcmode="lin" valueType="num">
                                      <p:cBhvr>
                                        <p:cTn id="12" dur="500" fill="hold"/>
                                        <p:tgtEl>
                                          <p:spTgt spid="11">
                                            <p:txEl>
                                              <p:pRg st="5" end="5"/>
                                            </p:txEl>
                                          </p:spTgt>
                                        </p:tgtEl>
                                        <p:attrNameLst>
                                          <p:attrName>ppt_w</p:attrName>
                                        </p:attrNameLst>
                                      </p:cBhvr>
                                      <p:tavLst>
                                        <p:tav tm="0">
                                          <p:val>
                                            <p:fltVal val="0"/>
                                          </p:val>
                                        </p:tav>
                                        <p:tav tm="100000">
                                          <p:val>
                                            <p:strVal val="#ppt_w"/>
                                          </p:val>
                                        </p:tav>
                                      </p:tavLst>
                                    </p:anim>
                                    <p:anim calcmode="lin" valueType="num">
                                      <p:cBhvr>
                                        <p:cTn id="13" dur="500" fill="hold"/>
                                        <p:tgtEl>
                                          <p:spTgt spid="11">
                                            <p:txEl>
                                              <p:pRg st="5" end="5"/>
                                            </p:txEl>
                                          </p:spTgt>
                                        </p:tgtEl>
                                        <p:attrNameLst>
                                          <p:attrName>ppt_h</p:attrName>
                                        </p:attrNameLst>
                                      </p:cBhvr>
                                      <p:tavLst>
                                        <p:tav tm="0">
                                          <p:val>
                                            <p:fltVal val="0"/>
                                          </p:val>
                                        </p:tav>
                                        <p:tav tm="100000">
                                          <p:val>
                                            <p:strVal val="#ppt_h"/>
                                          </p:val>
                                        </p:tav>
                                      </p:tavLst>
                                    </p:anim>
                                    <p:animEffect transition="in" filter="fade">
                                      <p:cBhvr>
                                        <p:cTn id="14" dur="500"/>
                                        <p:tgtEl>
                                          <p:spTgt spid="11">
                                            <p:txEl>
                                              <p:pRg st="5" end="5"/>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Effect transition="in" filter="fade">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p:cTn id="29" dur="500" fill="hold"/>
                                        <p:tgtEl>
                                          <p:spTgt spid="19"/>
                                        </p:tgtEl>
                                        <p:attrNameLst>
                                          <p:attrName>ppt_w</p:attrName>
                                        </p:attrNameLst>
                                      </p:cBhvr>
                                      <p:tavLst>
                                        <p:tav tm="0">
                                          <p:val>
                                            <p:fltVal val="0"/>
                                          </p:val>
                                        </p:tav>
                                        <p:tav tm="100000">
                                          <p:val>
                                            <p:strVal val="#ppt_w"/>
                                          </p:val>
                                        </p:tav>
                                      </p:tavLst>
                                    </p:anim>
                                    <p:anim calcmode="lin" valueType="num">
                                      <p:cBhvr>
                                        <p:cTn id="30" dur="500" fill="hold"/>
                                        <p:tgtEl>
                                          <p:spTgt spid="19"/>
                                        </p:tgtEl>
                                        <p:attrNameLst>
                                          <p:attrName>ppt_h</p:attrName>
                                        </p:attrNameLst>
                                      </p:cBhvr>
                                      <p:tavLst>
                                        <p:tav tm="0">
                                          <p:val>
                                            <p:fltVal val="0"/>
                                          </p:val>
                                        </p:tav>
                                        <p:tav tm="100000">
                                          <p:val>
                                            <p:strVal val="#ppt_h"/>
                                          </p:val>
                                        </p:tav>
                                      </p:tavLst>
                                    </p:anim>
                                    <p:animEffect transition="in" filter="fade">
                                      <p:cBhvr>
                                        <p:cTn id="31" dur="500"/>
                                        <p:tgtEl>
                                          <p:spTgt spid="19"/>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500" fill="hold"/>
                                        <p:tgtEl>
                                          <p:spTgt spid="6"/>
                                        </p:tgtEl>
                                        <p:attrNameLst>
                                          <p:attrName>ppt_w</p:attrName>
                                        </p:attrNameLst>
                                      </p:cBhvr>
                                      <p:tavLst>
                                        <p:tav tm="0">
                                          <p:val>
                                            <p:fltVal val="0"/>
                                          </p:val>
                                        </p:tav>
                                        <p:tav tm="100000">
                                          <p:val>
                                            <p:strVal val="#ppt_w"/>
                                          </p:val>
                                        </p:tav>
                                      </p:tavLst>
                                    </p:anim>
                                    <p:anim calcmode="lin" valueType="num">
                                      <p:cBhvr>
                                        <p:cTn id="35" dur="500" fill="hold"/>
                                        <p:tgtEl>
                                          <p:spTgt spid="6"/>
                                        </p:tgtEl>
                                        <p:attrNameLst>
                                          <p:attrName>ppt_h</p:attrName>
                                        </p:attrNameLst>
                                      </p:cBhvr>
                                      <p:tavLst>
                                        <p:tav tm="0">
                                          <p:val>
                                            <p:fltVal val="0"/>
                                          </p:val>
                                        </p:tav>
                                        <p:tav tm="100000">
                                          <p:val>
                                            <p:strVal val="#ppt_h"/>
                                          </p:val>
                                        </p:tav>
                                      </p:tavLst>
                                    </p:anim>
                                    <p:animEffect transition="in" filter="fade">
                                      <p:cBhvr>
                                        <p:cTn id="36" dur="500"/>
                                        <p:tgtEl>
                                          <p:spTgt spid="6"/>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500" fill="hold"/>
                                        <p:tgtEl>
                                          <p:spTgt spid="20"/>
                                        </p:tgtEl>
                                        <p:attrNameLst>
                                          <p:attrName>ppt_w</p:attrName>
                                        </p:attrNameLst>
                                      </p:cBhvr>
                                      <p:tavLst>
                                        <p:tav tm="0">
                                          <p:val>
                                            <p:fltVal val="0"/>
                                          </p:val>
                                        </p:tav>
                                        <p:tav tm="100000">
                                          <p:val>
                                            <p:strVal val="#ppt_w"/>
                                          </p:val>
                                        </p:tav>
                                      </p:tavLst>
                                    </p:anim>
                                    <p:anim calcmode="lin" valueType="num">
                                      <p:cBhvr>
                                        <p:cTn id="40" dur="500" fill="hold"/>
                                        <p:tgtEl>
                                          <p:spTgt spid="20"/>
                                        </p:tgtEl>
                                        <p:attrNameLst>
                                          <p:attrName>ppt_h</p:attrName>
                                        </p:attrNameLst>
                                      </p:cBhvr>
                                      <p:tavLst>
                                        <p:tav tm="0">
                                          <p:val>
                                            <p:fltVal val="0"/>
                                          </p:val>
                                        </p:tav>
                                        <p:tav tm="100000">
                                          <p:val>
                                            <p:strVal val="#ppt_h"/>
                                          </p:val>
                                        </p:tav>
                                      </p:tavLst>
                                    </p:anim>
                                    <p:animEffect transition="in" filter="fade">
                                      <p:cBhvr>
                                        <p:cTn id="41" dur="500"/>
                                        <p:tgtEl>
                                          <p:spTgt spid="20"/>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Effect transition="in" filter="fade">
                                      <p:cBhvr>
                                        <p:cTn id="46" dur="500"/>
                                        <p:tgtEl>
                                          <p:spTgt spid="22"/>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Effect transition="in" filter="fade">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p:cTn id="56" dur="500" fill="hold"/>
                                        <p:tgtEl>
                                          <p:spTgt spid="16"/>
                                        </p:tgtEl>
                                        <p:attrNameLst>
                                          <p:attrName>ppt_w</p:attrName>
                                        </p:attrNameLst>
                                      </p:cBhvr>
                                      <p:tavLst>
                                        <p:tav tm="0">
                                          <p:val>
                                            <p:fltVal val="0"/>
                                          </p:val>
                                        </p:tav>
                                        <p:tav tm="100000">
                                          <p:val>
                                            <p:strVal val="#ppt_w"/>
                                          </p:val>
                                        </p:tav>
                                      </p:tavLst>
                                    </p:anim>
                                    <p:anim calcmode="lin" valueType="num">
                                      <p:cBhvr>
                                        <p:cTn id="57" dur="500" fill="hold"/>
                                        <p:tgtEl>
                                          <p:spTgt spid="16"/>
                                        </p:tgtEl>
                                        <p:attrNameLst>
                                          <p:attrName>ppt_h</p:attrName>
                                        </p:attrNameLst>
                                      </p:cBhvr>
                                      <p:tavLst>
                                        <p:tav tm="0">
                                          <p:val>
                                            <p:fltVal val="0"/>
                                          </p:val>
                                        </p:tav>
                                        <p:tav tm="100000">
                                          <p:val>
                                            <p:strVal val="#ppt_h"/>
                                          </p:val>
                                        </p:tav>
                                      </p:tavLst>
                                    </p:anim>
                                    <p:animEffect transition="in" filter="fade">
                                      <p:cBhvr>
                                        <p:cTn id="58" dur="500"/>
                                        <p:tgtEl>
                                          <p:spTgt spid="16"/>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p:cTn id="61" dur="500" fill="hold"/>
                                        <p:tgtEl>
                                          <p:spTgt spid="17"/>
                                        </p:tgtEl>
                                        <p:attrNameLst>
                                          <p:attrName>ppt_w</p:attrName>
                                        </p:attrNameLst>
                                      </p:cBhvr>
                                      <p:tavLst>
                                        <p:tav tm="0">
                                          <p:val>
                                            <p:fltVal val="0"/>
                                          </p:val>
                                        </p:tav>
                                        <p:tav tm="100000">
                                          <p:val>
                                            <p:strVal val="#ppt_w"/>
                                          </p:val>
                                        </p:tav>
                                      </p:tavLst>
                                    </p:anim>
                                    <p:anim calcmode="lin" valueType="num">
                                      <p:cBhvr>
                                        <p:cTn id="62" dur="500" fill="hold"/>
                                        <p:tgtEl>
                                          <p:spTgt spid="17"/>
                                        </p:tgtEl>
                                        <p:attrNameLst>
                                          <p:attrName>ppt_h</p:attrName>
                                        </p:attrNameLst>
                                      </p:cBhvr>
                                      <p:tavLst>
                                        <p:tav tm="0">
                                          <p:val>
                                            <p:fltVal val="0"/>
                                          </p:val>
                                        </p:tav>
                                        <p:tav tm="100000">
                                          <p:val>
                                            <p:strVal val="#ppt_h"/>
                                          </p:val>
                                        </p:tav>
                                      </p:tavLst>
                                    </p:anim>
                                    <p:animEffect transition="in" filter="fade">
                                      <p:cBhvr>
                                        <p:cTn id="63" dur="500"/>
                                        <p:tgtEl>
                                          <p:spTgt spid="17"/>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10"/>
                                        </p:tgtEl>
                                        <p:attrNameLst>
                                          <p:attrName>style.visibility</p:attrName>
                                        </p:attrNameLst>
                                      </p:cBhvr>
                                      <p:to>
                                        <p:strVal val="visible"/>
                                      </p:to>
                                    </p:set>
                                    <p:anim calcmode="lin" valueType="num">
                                      <p:cBhvr>
                                        <p:cTn id="66" dur="500" fill="hold"/>
                                        <p:tgtEl>
                                          <p:spTgt spid="10"/>
                                        </p:tgtEl>
                                        <p:attrNameLst>
                                          <p:attrName>ppt_w</p:attrName>
                                        </p:attrNameLst>
                                      </p:cBhvr>
                                      <p:tavLst>
                                        <p:tav tm="0">
                                          <p:val>
                                            <p:fltVal val="0"/>
                                          </p:val>
                                        </p:tav>
                                        <p:tav tm="100000">
                                          <p:val>
                                            <p:strVal val="#ppt_w"/>
                                          </p:val>
                                        </p:tav>
                                      </p:tavLst>
                                    </p:anim>
                                    <p:anim calcmode="lin" valueType="num">
                                      <p:cBhvr>
                                        <p:cTn id="67" dur="500" fill="hold"/>
                                        <p:tgtEl>
                                          <p:spTgt spid="10"/>
                                        </p:tgtEl>
                                        <p:attrNameLst>
                                          <p:attrName>ppt_h</p:attrName>
                                        </p:attrNameLst>
                                      </p:cBhvr>
                                      <p:tavLst>
                                        <p:tav tm="0">
                                          <p:val>
                                            <p:fltVal val="0"/>
                                          </p:val>
                                        </p:tav>
                                        <p:tav tm="100000">
                                          <p:val>
                                            <p:strVal val="#ppt_h"/>
                                          </p:val>
                                        </p:tav>
                                      </p:tavLst>
                                    </p:anim>
                                    <p:animEffect transition="in" filter="fade">
                                      <p:cBhvr>
                                        <p:cTn id="68" dur="500"/>
                                        <p:tgtEl>
                                          <p:spTgt spid="10"/>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Effect transition="in" filter="fade">
                                      <p:cBhvr>
                                        <p:cTn id="7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9" grpId="0" animBg="1"/>
      <p:bldP spid="12" grpId="0" animBg="1"/>
      <p:bldP spid="18" grpId="0" animBg="1"/>
      <p:bldP spid="6" grpId="0" animBg="1"/>
      <p:bldP spid="19" grpId="0" animBg="1"/>
      <p:bldP spid="13" grpId="0" animBg="1"/>
      <p:bldP spid="17" grpId="0" animBg="1"/>
      <p:bldP spid="20" grpId="0" animBg="1"/>
      <p:bldP spid="16" grpId="0" animBg="1"/>
      <p:bldP spid="2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r>
              <a:rPr lang="en-US" dirty="0" err="1" smtClean="0"/>
              <a:t>Autovectorization</a:t>
            </a:r>
            <a:r>
              <a:rPr lang="en-US" dirty="0" smtClean="0"/>
              <a:t> in LLVM fails if:</a:t>
            </a:r>
          </a:p>
          <a:p>
            <a:pPr lvl="2"/>
            <a:r>
              <a:rPr lang="en-US" dirty="0">
                <a:solidFill>
                  <a:srgbClr val="C00000"/>
                </a:solidFill>
              </a:rPr>
              <a:t>cost heuristic says “no”</a:t>
            </a:r>
          </a:p>
          <a:p>
            <a:pPr lvl="2"/>
            <a:r>
              <a:rPr lang="en-US" dirty="0">
                <a:solidFill>
                  <a:srgbClr val="C00000"/>
                </a:solidFill>
              </a:rPr>
              <a:t>non-trivial data dependencies </a:t>
            </a:r>
          </a:p>
          <a:p>
            <a:pPr lvl="2"/>
            <a:r>
              <a:rPr lang="en-US" dirty="0">
                <a:solidFill>
                  <a:srgbClr val="C00000"/>
                </a:solidFill>
              </a:rPr>
              <a:t>overhead </a:t>
            </a:r>
            <a:r>
              <a:rPr lang="en-US" dirty="0" smtClean="0">
                <a:solidFill>
                  <a:srgbClr val="C00000"/>
                </a:solidFill>
              </a:rPr>
              <a:t>is high </a:t>
            </a:r>
            <a:r>
              <a:rPr lang="en-US" dirty="0">
                <a:solidFill>
                  <a:srgbClr val="C00000"/>
                </a:solidFill>
              </a:rPr>
              <a:t>for </a:t>
            </a:r>
            <a:r>
              <a:rPr lang="en-US" dirty="0" smtClean="0">
                <a:solidFill>
                  <a:srgbClr val="C00000"/>
                </a:solidFill>
              </a:rPr>
              <a:t>run-time checks</a:t>
            </a:r>
          </a:p>
          <a:p>
            <a:pPr lvl="2"/>
            <a:r>
              <a:rPr lang="en-US" dirty="0">
                <a:solidFill>
                  <a:srgbClr val="C00000"/>
                </a:solidFill>
              </a:rPr>
              <a:t>loop is not innermost</a:t>
            </a:r>
          </a:p>
          <a:p>
            <a:pPr lvl="1"/>
            <a:r>
              <a:rPr lang="en-US" sz="2400" dirty="0" err="1" smtClean="0"/>
              <a:t>OpenMP</a:t>
            </a:r>
            <a:r>
              <a:rPr lang="ru-RU" sz="2400" baseline="30000" dirty="0"/>
              <a:t>*</a:t>
            </a:r>
            <a:r>
              <a:rPr lang="en-US" sz="2400" dirty="0" smtClean="0"/>
              <a:t> </a:t>
            </a:r>
            <a:r>
              <a:rPr lang="en-US" sz="2400" dirty="0"/>
              <a:t>SIMD </a:t>
            </a:r>
            <a:r>
              <a:rPr lang="en-US" sz="2400" dirty="0" smtClean="0"/>
              <a:t>pragmas: </a:t>
            </a:r>
          </a:p>
          <a:p>
            <a:pPr lvl="2"/>
            <a:r>
              <a:rPr lang="en-US" sz="2400" smtClean="0">
                <a:solidFill>
                  <a:srgbClr val="00B050"/>
                </a:solidFill>
              </a:rPr>
              <a:t>vectorize</a:t>
            </a:r>
            <a:r>
              <a:rPr lang="en-US" sz="2400" dirty="0" smtClean="0">
                <a:solidFill>
                  <a:srgbClr val="00B050"/>
                </a:solidFill>
              </a:rPr>
              <a:t>, don’t check!</a:t>
            </a:r>
            <a:endParaRPr lang="en-US" dirty="0" smtClean="0"/>
          </a:p>
          <a:p>
            <a:pPr lvl="1"/>
            <a:endParaRPr lang="en-US" dirty="0" smtClean="0"/>
          </a:p>
        </p:txBody>
      </p:sp>
      <p:sp>
        <p:nvSpPr>
          <p:cNvPr id="3" name="Slide Number Placeholder 2"/>
          <p:cNvSpPr>
            <a:spLocks noGrp="1"/>
          </p:cNvSpPr>
          <p:nvPr>
            <p:ph type="sldNum" sz="quarter" idx="12"/>
          </p:nvPr>
        </p:nvSpPr>
        <p:spPr/>
        <p:txBody>
          <a:bodyPr/>
          <a:lstStyle/>
          <a:p>
            <a:fld id="{EE2556C5-CE8C-6547-B838-EA80C61A4AF7}" type="slidenum">
              <a:rPr lang="en-US" smtClean="0"/>
              <a:pPr/>
              <a:t>15</a:t>
            </a:fld>
            <a:endParaRPr lang="en-US" dirty="0"/>
          </a:p>
        </p:txBody>
      </p:sp>
      <p:sp>
        <p:nvSpPr>
          <p:cNvPr id="4" name="Title 3"/>
          <p:cNvSpPr>
            <a:spLocks noGrp="1"/>
          </p:cNvSpPr>
          <p:nvPr>
            <p:ph type="title"/>
          </p:nvPr>
        </p:nvSpPr>
        <p:spPr/>
        <p:txBody>
          <a:bodyPr/>
          <a:lstStyle/>
          <a:p>
            <a:pPr lvl="0"/>
            <a:r>
              <a:rPr lang="en-US" dirty="0" smtClean="0"/>
              <a:t>SIMD</a:t>
            </a:r>
            <a:r>
              <a:rPr lang="en-US" dirty="0"/>
              <a:t>: </a:t>
            </a:r>
            <a:r>
              <a:rPr lang="en-US" dirty="0" err="1" smtClean="0"/>
              <a:t>Autovectorization</a:t>
            </a:r>
            <a:r>
              <a:rPr lang="en-US" dirty="0" smtClean="0"/>
              <a:t> vs Pragmas</a:t>
            </a:r>
            <a:endParaRPr lang="ru-RU" dirty="0"/>
          </a:p>
        </p:txBody>
      </p:sp>
      <p:sp>
        <p:nvSpPr>
          <p:cNvPr id="8" name="Content Placeholder 4"/>
          <p:cNvSpPr txBox="1">
            <a:spLocks/>
          </p:cNvSpPr>
          <p:nvPr/>
        </p:nvSpPr>
        <p:spPr>
          <a:xfrm>
            <a:off x="5686660" y="1066056"/>
            <a:ext cx="3347761" cy="2267544"/>
          </a:xfrm>
          <a:prstGeom prst="rect">
            <a:avLst/>
          </a:prstGeom>
          <a:solidFill>
            <a:schemeClr val="accent6">
              <a:lumMod val="40000"/>
              <a:lumOff val="60000"/>
            </a:schemeClr>
          </a:solidFill>
          <a:ln w="9525" cap="flat" cmpd="sng" algn="ctr">
            <a:solidFill>
              <a:schemeClr val="tx1">
                <a:lumMod val="95000"/>
                <a:lumOff val="5000"/>
              </a:schemeClr>
            </a:solidFill>
            <a:prstDash val="solid"/>
          </a:ln>
          <a:effectLst/>
        </p:spPr>
        <p:style>
          <a:lnRef idx="1">
            <a:schemeClr val="dk1"/>
          </a:lnRef>
          <a:fillRef idx="2">
            <a:schemeClr val="dk1"/>
          </a:fillRef>
          <a:effectRef idx="1">
            <a:schemeClr val="dk1"/>
          </a:effectRef>
          <a:fontRef idx="minor">
            <a:schemeClr val="dk1"/>
          </a:fontRef>
        </p:style>
        <p:txBody>
          <a:bodyPr vert="horz" wrap="square" lIns="137160" tIns="91440" rIns="45720" bIns="91440" rtlCol="0">
            <a:spAutoFit/>
          </a:bodyPr>
          <a:lstStyle>
            <a:lvl1pPr marL="0" marR="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sz="2200" b="0" kern="1200">
                <a:solidFill>
                  <a:schemeClr val="dk1"/>
                </a:solidFill>
                <a:latin typeface="+mn-lt"/>
                <a:ea typeface="+mn-ea"/>
                <a:cs typeface="+mn-cs"/>
              </a:defRPr>
            </a:lvl1pPr>
            <a:lvl2pPr marL="225425" indent="-225425" algn="l" defTabSz="457200" rtl="0" eaLnBrk="1" latinLnBrk="0" hangingPunct="1">
              <a:spcBef>
                <a:spcPts val="1200"/>
              </a:spcBef>
              <a:buFont typeface="Wingdings" charset="2"/>
              <a:buChar char="§"/>
              <a:defRPr sz="2200" kern="1200" baseline="0">
                <a:solidFill>
                  <a:schemeClr val="dk1"/>
                </a:solidFill>
                <a:latin typeface="+mn-lt"/>
                <a:ea typeface="+mn-ea"/>
                <a:cs typeface="+mn-cs"/>
              </a:defRPr>
            </a:lvl2pPr>
            <a:lvl3pPr marL="571500" indent="-228600" algn="l" defTabSz="457200" rtl="0" eaLnBrk="1" latinLnBrk="0" hangingPunct="1">
              <a:spcBef>
                <a:spcPts val="800"/>
              </a:spcBef>
              <a:buFont typeface="Wingdings" charset="2"/>
              <a:buChar char="§"/>
              <a:defRPr sz="2200" kern="1200">
                <a:solidFill>
                  <a:schemeClr val="dk1"/>
                </a:solidFill>
                <a:latin typeface="+mn-lt"/>
                <a:ea typeface="+mn-ea"/>
                <a:cs typeface="+mn-cs"/>
              </a:defRPr>
            </a:lvl3pPr>
            <a:lvl4pPr marL="969963" indent="-228600" algn="l" defTabSz="457200" rtl="0" eaLnBrk="1" latinLnBrk="0" hangingPunct="1">
              <a:spcBef>
                <a:spcPct val="20000"/>
              </a:spcBef>
              <a:buFont typeface="Arial"/>
              <a:buChar char="–"/>
              <a:defRPr sz="1600" kern="1200">
                <a:solidFill>
                  <a:schemeClr val="dk1"/>
                </a:solidFill>
                <a:latin typeface="+mn-lt"/>
                <a:ea typeface="+mn-ea"/>
                <a:cs typeface="+mn-cs"/>
              </a:defRPr>
            </a:lvl4pPr>
            <a:lvl5pPr marL="1319213" indent="-228600" algn="l" defTabSz="457200" rtl="0" eaLnBrk="1" latinLnBrk="0" hangingPunct="1">
              <a:spcBef>
                <a:spcPct val="20000"/>
              </a:spcBef>
              <a:buFont typeface="Intel Clear" panose="020B0604020203020204" pitchFamily="34" charset="0"/>
              <a:buChar char="–"/>
              <a:defRPr sz="14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a:lnSpc>
                <a:spcPct val="75000"/>
              </a:lnSpc>
              <a:spcBef>
                <a:spcPts val="600"/>
              </a:spcBef>
              <a:defRPr/>
            </a:pPr>
            <a:r>
              <a:rPr lang="en-US" sz="1150" b="1" dirty="0" smtClean="0">
                <a:solidFill>
                  <a:srgbClr val="C00000"/>
                </a:solidFill>
              </a:rPr>
              <a:t>// </a:t>
            </a:r>
            <a:r>
              <a:rPr lang="en-US" sz="1150" b="1" dirty="0">
                <a:solidFill>
                  <a:srgbClr val="C00000"/>
                </a:solidFill>
              </a:rPr>
              <a:t>RT </a:t>
            </a:r>
            <a:r>
              <a:rPr lang="en-US" sz="1150" b="1" dirty="0" smtClean="0">
                <a:solidFill>
                  <a:srgbClr val="C00000"/>
                </a:solidFill>
              </a:rPr>
              <a:t>pointer aliasing checks: float*</a:t>
            </a:r>
            <a:endParaRPr lang="en-US" sz="1150" b="1" dirty="0"/>
          </a:p>
          <a:p>
            <a:pPr>
              <a:lnSpc>
                <a:spcPct val="75000"/>
              </a:lnSpc>
              <a:spcBef>
                <a:spcPts val="600"/>
              </a:spcBef>
              <a:defRPr/>
            </a:pPr>
            <a:r>
              <a:rPr lang="en-US" sz="1150" b="1" dirty="0" smtClean="0"/>
              <a:t>void</a:t>
            </a:r>
            <a:r>
              <a:rPr lang="en-US" sz="1150" dirty="0" smtClean="0"/>
              <a:t> </a:t>
            </a:r>
            <a:r>
              <a:rPr lang="en-US" sz="1150" dirty="0" err="1" smtClean="0"/>
              <a:t>doThings</a:t>
            </a:r>
            <a:r>
              <a:rPr lang="en-US" sz="1150" dirty="0" smtClean="0"/>
              <a:t>(</a:t>
            </a:r>
            <a:r>
              <a:rPr lang="en-US" sz="1150" b="1" dirty="0" smtClean="0"/>
              <a:t>float</a:t>
            </a:r>
            <a:r>
              <a:rPr lang="en-US" sz="1150" dirty="0" smtClean="0"/>
              <a:t> </a:t>
            </a:r>
            <a:r>
              <a:rPr lang="en-US" sz="1150" dirty="0"/>
              <a:t>*a, </a:t>
            </a:r>
            <a:r>
              <a:rPr lang="en-US" sz="1150" b="1" dirty="0"/>
              <a:t>float</a:t>
            </a:r>
            <a:r>
              <a:rPr lang="en-US" sz="1150" dirty="0"/>
              <a:t> *b, </a:t>
            </a:r>
            <a:r>
              <a:rPr lang="en-US" sz="1150" dirty="0" smtClean="0"/>
              <a:t/>
            </a:r>
            <a:br>
              <a:rPr lang="en-US" sz="1150" dirty="0" smtClean="0"/>
            </a:br>
            <a:r>
              <a:rPr lang="en-US" sz="1150" dirty="0" smtClean="0"/>
              <a:t>                            </a:t>
            </a:r>
            <a:r>
              <a:rPr lang="en-US" sz="1150" b="1" dirty="0" smtClean="0"/>
              <a:t>float</a:t>
            </a:r>
            <a:r>
              <a:rPr lang="en-US" sz="1150" dirty="0" smtClean="0"/>
              <a:t> </a:t>
            </a:r>
            <a:r>
              <a:rPr lang="en-US" sz="1150" dirty="0"/>
              <a:t>*c, </a:t>
            </a:r>
            <a:r>
              <a:rPr lang="en-US" sz="1150" b="1" dirty="0"/>
              <a:t>float</a:t>
            </a:r>
            <a:r>
              <a:rPr lang="en-US" sz="1150" dirty="0"/>
              <a:t> *d, </a:t>
            </a:r>
            <a:r>
              <a:rPr lang="en-US" sz="1150" b="1" dirty="0"/>
              <a:t>float</a:t>
            </a:r>
            <a:r>
              <a:rPr lang="en-US" sz="1150" dirty="0"/>
              <a:t> *e, </a:t>
            </a:r>
            <a:r>
              <a:rPr lang="en-US" sz="1150" dirty="0" smtClean="0"/>
              <a:t/>
            </a:r>
            <a:br>
              <a:rPr lang="en-US" sz="1150" dirty="0" smtClean="0"/>
            </a:br>
            <a:r>
              <a:rPr lang="en-US" sz="1150" dirty="0" smtClean="0"/>
              <a:t>                            </a:t>
            </a:r>
            <a:r>
              <a:rPr lang="en-US" sz="1150" b="1" dirty="0" smtClean="0"/>
              <a:t>unsigned</a:t>
            </a:r>
            <a:r>
              <a:rPr lang="en-US" sz="1150" dirty="0" smtClean="0"/>
              <a:t> </a:t>
            </a:r>
            <a:r>
              <a:rPr lang="en-US" sz="1150" dirty="0"/>
              <a:t>N, </a:t>
            </a:r>
            <a:r>
              <a:rPr lang="en-US" sz="1150" b="1" dirty="0"/>
              <a:t>unsigned</a:t>
            </a:r>
            <a:r>
              <a:rPr lang="en-US" sz="1150" dirty="0"/>
              <a:t> K)</a:t>
            </a:r>
          </a:p>
          <a:p>
            <a:pPr>
              <a:lnSpc>
                <a:spcPct val="75000"/>
              </a:lnSpc>
              <a:spcBef>
                <a:spcPts val="600"/>
              </a:spcBef>
              <a:defRPr/>
            </a:pPr>
            <a:r>
              <a:rPr lang="en-US" sz="1150" dirty="0"/>
              <a:t>{</a:t>
            </a:r>
          </a:p>
          <a:p>
            <a:pPr>
              <a:lnSpc>
                <a:spcPct val="75000"/>
              </a:lnSpc>
              <a:spcBef>
                <a:spcPts val="600"/>
              </a:spcBef>
              <a:defRPr/>
            </a:pPr>
            <a:r>
              <a:rPr lang="en-US" sz="1150" dirty="0" smtClean="0"/>
              <a:t>  </a:t>
            </a:r>
            <a:r>
              <a:rPr lang="en-US" sz="1150" b="1" dirty="0" smtClean="0"/>
              <a:t>for</a:t>
            </a:r>
            <a:r>
              <a:rPr lang="en-US" sz="1150" dirty="0" smtClean="0"/>
              <a:t>(</a:t>
            </a:r>
            <a:r>
              <a:rPr lang="en-US" sz="1150" b="1" dirty="0" err="1" smtClean="0"/>
              <a:t>int</a:t>
            </a:r>
            <a:r>
              <a:rPr lang="en-US" sz="1150" dirty="0" smtClean="0"/>
              <a:t> </a:t>
            </a:r>
            <a:r>
              <a:rPr lang="en-US" sz="1150" dirty="0" err="1"/>
              <a:t>i</a:t>
            </a:r>
            <a:r>
              <a:rPr lang="en-US" sz="1150" dirty="0"/>
              <a:t> = 0; </a:t>
            </a:r>
            <a:r>
              <a:rPr lang="en-US" sz="1150" dirty="0" err="1"/>
              <a:t>i</a:t>
            </a:r>
            <a:r>
              <a:rPr lang="en-US" sz="1150" dirty="0"/>
              <a:t> &lt; N; ++</a:t>
            </a:r>
            <a:r>
              <a:rPr lang="en-US" sz="1150" dirty="0" err="1"/>
              <a:t>i</a:t>
            </a:r>
            <a:r>
              <a:rPr lang="en-US" sz="1150" dirty="0" smtClean="0"/>
              <a:t>) </a:t>
            </a:r>
            <a:r>
              <a:rPr lang="en-US" sz="1150" b="1" dirty="0" smtClean="0">
                <a:solidFill>
                  <a:srgbClr val="C00000"/>
                </a:solidFill>
              </a:rPr>
              <a:t>// not innermost</a:t>
            </a:r>
          </a:p>
          <a:p>
            <a:pPr>
              <a:lnSpc>
                <a:spcPct val="75000"/>
              </a:lnSpc>
              <a:spcBef>
                <a:spcPts val="600"/>
              </a:spcBef>
              <a:defRPr/>
            </a:pPr>
            <a:r>
              <a:rPr lang="en-US" sz="1150" b="1" dirty="0" smtClean="0"/>
              <a:t>   for</a:t>
            </a:r>
            <a:r>
              <a:rPr lang="en-US" sz="1150" dirty="0" smtClean="0"/>
              <a:t>(</a:t>
            </a:r>
            <a:r>
              <a:rPr lang="en-US" sz="1150" b="1" dirty="0" err="1" smtClean="0"/>
              <a:t>int</a:t>
            </a:r>
            <a:r>
              <a:rPr lang="en-US" sz="1150" dirty="0" smtClean="0"/>
              <a:t> j </a:t>
            </a:r>
            <a:r>
              <a:rPr lang="en-US" sz="1150" dirty="0"/>
              <a:t>= 0; </a:t>
            </a:r>
            <a:r>
              <a:rPr lang="en-US" sz="1150" dirty="0" smtClean="0"/>
              <a:t>j </a:t>
            </a:r>
            <a:r>
              <a:rPr lang="en-US" sz="1150" dirty="0"/>
              <a:t>&lt; N; </a:t>
            </a:r>
            <a:r>
              <a:rPr lang="en-US" sz="1150" dirty="0" smtClean="0"/>
              <a:t>++j)</a:t>
            </a:r>
          </a:p>
          <a:p>
            <a:pPr>
              <a:lnSpc>
                <a:spcPct val="75000"/>
              </a:lnSpc>
              <a:spcBef>
                <a:spcPts val="600"/>
              </a:spcBef>
              <a:defRPr/>
            </a:pPr>
            <a:r>
              <a:rPr lang="en-US" sz="1150" b="1" dirty="0" smtClean="0">
                <a:solidFill>
                  <a:srgbClr val="C00000"/>
                </a:solidFill>
              </a:rPr>
              <a:t>     // non-trivial data-</a:t>
            </a:r>
            <a:r>
              <a:rPr lang="en-US" sz="1150" b="1" dirty="0" err="1" smtClean="0">
                <a:solidFill>
                  <a:srgbClr val="C00000"/>
                </a:solidFill>
              </a:rPr>
              <a:t>deps</a:t>
            </a:r>
            <a:r>
              <a:rPr lang="en-US" sz="1150" b="1" dirty="0" smtClean="0">
                <a:solidFill>
                  <a:srgbClr val="C00000"/>
                </a:solidFill>
              </a:rPr>
              <a:t> due to unknown K</a:t>
            </a:r>
            <a:endParaRPr lang="en-US" sz="1150" b="1" dirty="0">
              <a:solidFill>
                <a:srgbClr val="C00000"/>
              </a:solidFill>
            </a:endParaRPr>
          </a:p>
          <a:p>
            <a:pPr>
              <a:lnSpc>
                <a:spcPct val="75000"/>
              </a:lnSpc>
              <a:spcBef>
                <a:spcPts val="600"/>
              </a:spcBef>
              <a:defRPr/>
            </a:pPr>
            <a:r>
              <a:rPr lang="en-US" sz="1150" dirty="0" smtClean="0"/>
              <a:t>     a[</a:t>
            </a:r>
            <a:r>
              <a:rPr lang="en-US" sz="1150" dirty="0" err="1" smtClean="0"/>
              <a:t>i</a:t>
            </a:r>
            <a:r>
              <a:rPr lang="en-US" sz="1150" dirty="0" smtClean="0"/>
              <a:t> + j] </a:t>
            </a:r>
            <a:r>
              <a:rPr lang="en-US" sz="1150" dirty="0"/>
              <a:t>= b[</a:t>
            </a:r>
            <a:r>
              <a:rPr lang="en-US" sz="1150" dirty="0" err="1"/>
              <a:t>i</a:t>
            </a:r>
            <a:r>
              <a:rPr lang="en-US" sz="1150" dirty="0"/>
              <a:t> + K] + c[</a:t>
            </a:r>
            <a:r>
              <a:rPr lang="en-US" sz="1150" dirty="0" err="1"/>
              <a:t>i</a:t>
            </a:r>
            <a:r>
              <a:rPr lang="en-US" sz="1150" dirty="0"/>
              <a:t> + K] + </a:t>
            </a:r>
            <a:endParaRPr lang="en-US" sz="1150" dirty="0" smtClean="0"/>
          </a:p>
          <a:p>
            <a:pPr>
              <a:lnSpc>
                <a:spcPct val="75000"/>
              </a:lnSpc>
              <a:spcBef>
                <a:spcPts val="600"/>
              </a:spcBef>
              <a:defRPr/>
            </a:pPr>
            <a:r>
              <a:rPr lang="en-US" sz="1150" dirty="0"/>
              <a:t> </a:t>
            </a:r>
            <a:r>
              <a:rPr lang="en-US" sz="1150" dirty="0" smtClean="0"/>
              <a:t>                    d[</a:t>
            </a:r>
            <a:r>
              <a:rPr lang="en-US" sz="1150" dirty="0" err="1" smtClean="0"/>
              <a:t>i</a:t>
            </a:r>
            <a:r>
              <a:rPr lang="en-US" sz="1150" dirty="0" smtClean="0"/>
              <a:t> </a:t>
            </a:r>
            <a:r>
              <a:rPr lang="en-US" sz="1150" dirty="0"/>
              <a:t>+ K] + e[</a:t>
            </a:r>
            <a:r>
              <a:rPr lang="en-US" sz="1150" dirty="0" err="1"/>
              <a:t>i</a:t>
            </a:r>
            <a:r>
              <a:rPr lang="en-US" sz="1150" dirty="0"/>
              <a:t> + K];</a:t>
            </a:r>
          </a:p>
          <a:p>
            <a:pPr>
              <a:lnSpc>
                <a:spcPct val="75000"/>
              </a:lnSpc>
              <a:spcBef>
                <a:spcPts val="600"/>
              </a:spcBef>
              <a:defRPr/>
            </a:pPr>
            <a:r>
              <a:rPr lang="en-US" sz="1150" dirty="0"/>
              <a:t>}</a:t>
            </a:r>
          </a:p>
        </p:txBody>
      </p:sp>
      <p:grpSp>
        <p:nvGrpSpPr>
          <p:cNvPr id="5" name="Group 4"/>
          <p:cNvGrpSpPr/>
          <p:nvPr/>
        </p:nvGrpSpPr>
        <p:grpSpPr>
          <a:xfrm>
            <a:off x="4613563" y="3134251"/>
            <a:ext cx="4269860" cy="2142918"/>
            <a:chOff x="4613563" y="3134251"/>
            <a:chExt cx="4269860" cy="2142918"/>
          </a:xfrm>
        </p:grpSpPr>
        <p:sp>
          <p:nvSpPr>
            <p:cNvPr id="10" name="Content Placeholder 4"/>
            <p:cNvSpPr txBox="1">
              <a:spLocks/>
            </p:cNvSpPr>
            <p:nvPr/>
          </p:nvSpPr>
          <p:spPr>
            <a:xfrm>
              <a:off x="4613563" y="3730592"/>
              <a:ext cx="4233258" cy="1546577"/>
            </a:xfrm>
            <a:prstGeom prst="rect">
              <a:avLst/>
            </a:prstGeom>
            <a:solidFill>
              <a:schemeClr val="accent6">
                <a:lumMod val="40000"/>
                <a:lumOff val="60000"/>
              </a:schemeClr>
            </a:solidFill>
            <a:ln w="9525" cap="flat" cmpd="sng" algn="ctr">
              <a:solidFill>
                <a:schemeClr val="tx1">
                  <a:lumMod val="95000"/>
                  <a:lumOff val="5000"/>
                </a:schemeClr>
              </a:solidFill>
              <a:prstDash val="solid"/>
            </a:ln>
            <a:effectLst/>
          </p:spPr>
          <p:style>
            <a:lnRef idx="1">
              <a:schemeClr val="dk1"/>
            </a:lnRef>
            <a:fillRef idx="2">
              <a:schemeClr val="dk1"/>
            </a:fillRef>
            <a:effectRef idx="1">
              <a:schemeClr val="dk1"/>
            </a:effectRef>
            <a:fontRef idx="minor">
              <a:schemeClr val="dk1"/>
            </a:fontRef>
          </p:style>
          <p:txBody>
            <a:bodyPr vert="horz" wrap="square" lIns="137160" tIns="91440" rIns="45720" bIns="91440" rtlCol="0">
              <a:spAutoFit/>
            </a:bodyPr>
            <a:lstStyle>
              <a:lvl1pPr marL="0" marR="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sz="2200" b="0" kern="1200">
                  <a:solidFill>
                    <a:schemeClr val="dk1"/>
                  </a:solidFill>
                  <a:latin typeface="+mn-lt"/>
                  <a:ea typeface="+mn-ea"/>
                  <a:cs typeface="+mn-cs"/>
                </a:defRPr>
              </a:lvl1pPr>
              <a:lvl2pPr marL="225425" indent="-225425" algn="l" defTabSz="457200" rtl="0" eaLnBrk="1" latinLnBrk="0" hangingPunct="1">
                <a:spcBef>
                  <a:spcPts val="1200"/>
                </a:spcBef>
                <a:buFont typeface="Wingdings" charset="2"/>
                <a:buChar char="§"/>
                <a:defRPr sz="2200" kern="1200" baseline="0">
                  <a:solidFill>
                    <a:schemeClr val="dk1"/>
                  </a:solidFill>
                  <a:latin typeface="+mn-lt"/>
                  <a:ea typeface="+mn-ea"/>
                  <a:cs typeface="+mn-cs"/>
                </a:defRPr>
              </a:lvl2pPr>
              <a:lvl3pPr marL="571500" indent="-228600" algn="l" defTabSz="457200" rtl="0" eaLnBrk="1" latinLnBrk="0" hangingPunct="1">
                <a:spcBef>
                  <a:spcPts val="800"/>
                </a:spcBef>
                <a:buFont typeface="Wingdings" charset="2"/>
                <a:buChar char="§"/>
                <a:defRPr sz="2200" kern="1200">
                  <a:solidFill>
                    <a:schemeClr val="dk1"/>
                  </a:solidFill>
                  <a:latin typeface="+mn-lt"/>
                  <a:ea typeface="+mn-ea"/>
                  <a:cs typeface="+mn-cs"/>
                </a:defRPr>
              </a:lvl3pPr>
              <a:lvl4pPr marL="969963" indent="-228600" algn="l" defTabSz="457200" rtl="0" eaLnBrk="1" latinLnBrk="0" hangingPunct="1">
                <a:spcBef>
                  <a:spcPct val="20000"/>
                </a:spcBef>
                <a:buFont typeface="Arial"/>
                <a:buChar char="–"/>
                <a:defRPr sz="1600" kern="1200">
                  <a:solidFill>
                    <a:schemeClr val="dk1"/>
                  </a:solidFill>
                  <a:latin typeface="+mn-lt"/>
                  <a:ea typeface="+mn-ea"/>
                  <a:cs typeface="+mn-cs"/>
                </a:defRPr>
              </a:lvl4pPr>
              <a:lvl5pPr marL="1319213" indent="-228600" algn="l" defTabSz="457200" rtl="0" eaLnBrk="1" latinLnBrk="0" hangingPunct="1">
                <a:spcBef>
                  <a:spcPct val="20000"/>
                </a:spcBef>
                <a:buFont typeface="Intel Clear" panose="020B0604020203020204" pitchFamily="34" charset="0"/>
                <a:buChar char="–"/>
                <a:defRPr sz="14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a:lnSpc>
                  <a:spcPct val="75000"/>
                </a:lnSpc>
                <a:spcBef>
                  <a:spcPts val="600"/>
                </a:spcBef>
                <a:defRPr/>
              </a:pPr>
              <a:r>
                <a:rPr lang="en-US" sz="1200" b="1" dirty="0" smtClean="0">
                  <a:solidFill>
                    <a:schemeClr val="accent1"/>
                  </a:solidFill>
                </a:rPr>
                <a:t>$&gt; clang </a:t>
              </a:r>
              <a:r>
                <a:rPr lang="ru-RU" sz="1200" b="1" dirty="0" smtClean="0">
                  <a:solidFill>
                    <a:schemeClr val="accent1"/>
                  </a:solidFill>
                </a:rPr>
                <a:t>-</a:t>
              </a:r>
              <a:r>
                <a:rPr lang="en-US" sz="1200" b="1" dirty="0" err="1" smtClean="0">
                  <a:solidFill>
                    <a:schemeClr val="accent1"/>
                  </a:solidFill>
                </a:rPr>
                <a:t>mllvm</a:t>
              </a:r>
              <a:r>
                <a:rPr lang="en-US" sz="1200" b="1" dirty="0" smtClean="0">
                  <a:solidFill>
                    <a:schemeClr val="accent1"/>
                  </a:solidFill>
                </a:rPr>
                <a:t> -debug-only=loop-</a:t>
              </a:r>
              <a:r>
                <a:rPr lang="en-US" sz="1200" b="1" dirty="0" err="1" smtClean="0">
                  <a:solidFill>
                    <a:schemeClr val="accent1"/>
                  </a:solidFill>
                </a:rPr>
                <a:t>vectorize</a:t>
              </a:r>
              <a:r>
                <a:rPr lang="en-US" sz="1200" b="1" dirty="0" smtClean="0">
                  <a:solidFill>
                    <a:schemeClr val="accent1"/>
                  </a:solidFill>
                </a:rPr>
                <a:t> …</a:t>
              </a:r>
            </a:p>
            <a:p>
              <a:pPr>
                <a:lnSpc>
                  <a:spcPct val="75000"/>
                </a:lnSpc>
                <a:spcBef>
                  <a:spcPts val="600"/>
                </a:spcBef>
                <a:defRPr/>
              </a:pPr>
              <a:r>
                <a:rPr lang="en-US" sz="1100" dirty="0"/>
                <a:t>LV: Checking a loop in "</a:t>
              </a:r>
              <a:r>
                <a:rPr lang="en-US" sz="1100" dirty="0" err="1"/>
                <a:t>doThings</a:t>
              </a:r>
              <a:r>
                <a:rPr lang="en-US" sz="1100" dirty="0"/>
                <a:t>" from </a:t>
              </a:r>
              <a:r>
                <a:rPr lang="en-US" sz="1100" dirty="0" smtClean="0"/>
                <a:t>test.c:4:3</a:t>
              </a:r>
              <a:endParaRPr lang="en-US" sz="1100" dirty="0"/>
            </a:p>
            <a:p>
              <a:pPr>
                <a:lnSpc>
                  <a:spcPct val="75000"/>
                </a:lnSpc>
                <a:spcBef>
                  <a:spcPts val="600"/>
                </a:spcBef>
                <a:defRPr/>
              </a:pPr>
              <a:r>
                <a:rPr lang="en-US" sz="1100" dirty="0"/>
                <a:t>...</a:t>
              </a:r>
            </a:p>
            <a:p>
              <a:pPr>
                <a:lnSpc>
                  <a:spcPct val="75000"/>
                </a:lnSpc>
                <a:spcBef>
                  <a:spcPts val="600"/>
                </a:spcBef>
                <a:defRPr/>
              </a:pPr>
              <a:r>
                <a:rPr lang="en-US" sz="1100" dirty="0"/>
                <a:t>LV: Found a runtime check </a:t>
              </a:r>
              <a:r>
                <a:rPr lang="en-US" sz="1100" dirty="0" err="1"/>
                <a:t>ptr</a:t>
              </a:r>
              <a:r>
                <a:rPr lang="en-US" sz="1100" dirty="0"/>
                <a:t>:  %arrayidx18.us = </a:t>
              </a:r>
              <a:r>
                <a:rPr lang="en-US" sz="1100" dirty="0" smtClean="0"/>
                <a:t>…</a:t>
              </a:r>
              <a:endParaRPr lang="en-US" sz="1100" dirty="0"/>
            </a:p>
            <a:p>
              <a:pPr>
                <a:lnSpc>
                  <a:spcPct val="75000"/>
                </a:lnSpc>
                <a:spcBef>
                  <a:spcPts val="600"/>
                </a:spcBef>
                <a:defRPr/>
              </a:pPr>
              <a:r>
                <a:rPr lang="en-US" sz="1100" dirty="0"/>
                <a:t>LV: We need to do 4 pointer </a:t>
              </a:r>
              <a:r>
                <a:rPr lang="en-US" sz="1100" dirty="0" smtClean="0"/>
                <a:t>comparisons</a:t>
              </a:r>
              <a:endParaRPr lang="en-US" sz="1100" dirty="0"/>
            </a:p>
            <a:p>
              <a:pPr>
                <a:lnSpc>
                  <a:spcPct val="75000"/>
                </a:lnSpc>
                <a:spcBef>
                  <a:spcPts val="600"/>
                </a:spcBef>
                <a:defRPr/>
              </a:pPr>
              <a:r>
                <a:rPr lang="en-US" sz="1100" b="1" dirty="0">
                  <a:solidFill>
                    <a:srgbClr val="C00000"/>
                  </a:solidFill>
                </a:rPr>
                <a:t>LV: We can't </a:t>
              </a:r>
              <a:r>
                <a:rPr lang="en-US" sz="1100" b="1" dirty="0" err="1">
                  <a:solidFill>
                    <a:srgbClr val="C00000"/>
                  </a:solidFill>
                </a:rPr>
                <a:t>vectorize</a:t>
              </a:r>
              <a:r>
                <a:rPr lang="en-US" sz="1100" b="1" dirty="0">
                  <a:solidFill>
                    <a:srgbClr val="C00000"/>
                  </a:solidFill>
                </a:rPr>
                <a:t> because we can't find the array </a:t>
              </a:r>
              <a:r>
                <a:rPr lang="en-US" sz="1100" b="1" dirty="0" smtClean="0">
                  <a:solidFill>
                    <a:srgbClr val="C00000"/>
                  </a:solidFill>
                </a:rPr>
                <a:t>bounds</a:t>
              </a:r>
              <a:endParaRPr lang="en-US" sz="1100" b="1" dirty="0">
                <a:solidFill>
                  <a:srgbClr val="C00000"/>
                </a:solidFill>
              </a:endParaRPr>
            </a:p>
            <a:p>
              <a:pPr>
                <a:lnSpc>
                  <a:spcPct val="75000"/>
                </a:lnSpc>
                <a:spcBef>
                  <a:spcPts val="600"/>
                </a:spcBef>
                <a:defRPr/>
              </a:pPr>
              <a:r>
                <a:rPr lang="en-US" sz="1100" b="1" dirty="0">
                  <a:solidFill>
                    <a:srgbClr val="C00000"/>
                  </a:solidFill>
                </a:rPr>
                <a:t>LV: Can't </a:t>
              </a:r>
              <a:r>
                <a:rPr lang="en-US" sz="1100" b="1" dirty="0" err="1">
                  <a:solidFill>
                    <a:srgbClr val="C00000"/>
                  </a:solidFill>
                </a:rPr>
                <a:t>vectorize</a:t>
              </a:r>
              <a:r>
                <a:rPr lang="en-US" sz="1100" b="1" dirty="0">
                  <a:solidFill>
                    <a:srgbClr val="C00000"/>
                  </a:solidFill>
                </a:rPr>
                <a:t> due to memory </a:t>
              </a:r>
              <a:r>
                <a:rPr lang="en-US" sz="1100" b="1" dirty="0" smtClean="0">
                  <a:solidFill>
                    <a:srgbClr val="C00000"/>
                  </a:solidFill>
                </a:rPr>
                <a:t>conflicts</a:t>
              </a:r>
              <a:endParaRPr lang="en-US" sz="1100" b="1" dirty="0">
                <a:solidFill>
                  <a:srgbClr val="C00000"/>
                </a:solidFill>
              </a:endParaRPr>
            </a:p>
          </p:txBody>
        </p:sp>
        <p:sp>
          <p:nvSpPr>
            <p:cNvPr id="12" name="Notched Right Arrow 11"/>
            <p:cNvSpPr/>
            <p:nvPr/>
          </p:nvSpPr>
          <p:spPr>
            <a:xfrm rot="6515068">
              <a:off x="8075484" y="3367857"/>
              <a:ext cx="1041546" cy="574333"/>
            </a:xfrm>
            <a:prstGeom prst="notched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6" name="Group 5"/>
          <p:cNvGrpSpPr/>
          <p:nvPr/>
        </p:nvGrpSpPr>
        <p:grpSpPr>
          <a:xfrm>
            <a:off x="593368" y="5251652"/>
            <a:ext cx="7130279" cy="1338123"/>
            <a:chOff x="593368" y="5251652"/>
            <a:chExt cx="7130279" cy="1338123"/>
          </a:xfrm>
        </p:grpSpPr>
        <p:sp>
          <p:nvSpPr>
            <p:cNvPr id="11" name="Content Placeholder 4"/>
            <p:cNvSpPr txBox="1">
              <a:spLocks/>
            </p:cNvSpPr>
            <p:nvPr/>
          </p:nvSpPr>
          <p:spPr>
            <a:xfrm>
              <a:off x="3262536" y="5416367"/>
              <a:ext cx="4461111" cy="1127232"/>
            </a:xfrm>
            <a:prstGeom prst="rect">
              <a:avLst/>
            </a:prstGeom>
            <a:solidFill>
              <a:schemeClr val="accent6">
                <a:lumMod val="40000"/>
                <a:lumOff val="60000"/>
              </a:schemeClr>
            </a:solidFill>
            <a:ln w="9525" cap="flat" cmpd="sng" algn="ctr">
              <a:solidFill>
                <a:schemeClr val="tx1">
                  <a:lumMod val="95000"/>
                  <a:lumOff val="5000"/>
                </a:schemeClr>
              </a:solidFill>
              <a:prstDash val="solid"/>
            </a:ln>
            <a:effectLst/>
          </p:spPr>
          <p:style>
            <a:lnRef idx="1">
              <a:schemeClr val="dk1"/>
            </a:lnRef>
            <a:fillRef idx="2">
              <a:schemeClr val="dk1"/>
            </a:fillRef>
            <a:effectRef idx="1">
              <a:schemeClr val="dk1"/>
            </a:effectRef>
            <a:fontRef idx="minor">
              <a:schemeClr val="dk1"/>
            </a:fontRef>
          </p:style>
          <p:txBody>
            <a:bodyPr vert="horz" wrap="square" lIns="137160" tIns="91440" rIns="45720" bIns="91440" rtlCol="0">
              <a:spAutoFit/>
            </a:bodyPr>
            <a:lstStyle>
              <a:lvl1pPr marL="0" marR="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sz="2200" b="0" kern="1200">
                  <a:solidFill>
                    <a:schemeClr val="dk1"/>
                  </a:solidFill>
                  <a:latin typeface="+mn-lt"/>
                  <a:ea typeface="+mn-ea"/>
                  <a:cs typeface="+mn-cs"/>
                </a:defRPr>
              </a:lvl1pPr>
              <a:lvl2pPr marL="225425" indent="-225425" algn="l" defTabSz="457200" rtl="0" eaLnBrk="1" latinLnBrk="0" hangingPunct="1">
                <a:spcBef>
                  <a:spcPts val="1200"/>
                </a:spcBef>
                <a:buFont typeface="Wingdings" charset="2"/>
                <a:buChar char="§"/>
                <a:defRPr sz="2200" kern="1200" baseline="0">
                  <a:solidFill>
                    <a:schemeClr val="dk1"/>
                  </a:solidFill>
                  <a:latin typeface="+mn-lt"/>
                  <a:ea typeface="+mn-ea"/>
                  <a:cs typeface="+mn-cs"/>
                </a:defRPr>
              </a:lvl2pPr>
              <a:lvl3pPr marL="571500" indent="-228600" algn="l" defTabSz="457200" rtl="0" eaLnBrk="1" latinLnBrk="0" hangingPunct="1">
                <a:spcBef>
                  <a:spcPts val="800"/>
                </a:spcBef>
                <a:buFont typeface="Wingdings" charset="2"/>
                <a:buChar char="§"/>
                <a:defRPr sz="2200" kern="1200">
                  <a:solidFill>
                    <a:schemeClr val="dk1"/>
                  </a:solidFill>
                  <a:latin typeface="+mn-lt"/>
                  <a:ea typeface="+mn-ea"/>
                  <a:cs typeface="+mn-cs"/>
                </a:defRPr>
              </a:lvl3pPr>
              <a:lvl4pPr marL="969963" indent="-228600" algn="l" defTabSz="457200" rtl="0" eaLnBrk="1" latinLnBrk="0" hangingPunct="1">
                <a:spcBef>
                  <a:spcPct val="20000"/>
                </a:spcBef>
                <a:buFont typeface="Arial"/>
                <a:buChar char="–"/>
                <a:defRPr sz="1600" kern="1200">
                  <a:solidFill>
                    <a:schemeClr val="dk1"/>
                  </a:solidFill>
                  <a:latin typeface="+mn-lt"/>
                  <a:ea typeface="+mn-ea"/>
                  <a:cs typeface="+mn-cs"/>
                </a:defRPr>
              </a:lvl4pPr>
              <a:lvl5pPr marL="1319213" indent="-228600" algn="l" defTabSz="457200" rtl="0" eaLnBrk="1" latinLnBrk="0" hangingPunct="1">
                <a:spcBef>
                  <a:spcPct val="20000"/>
                </a:spcBef>
                <a:buFont typeface="Intel Clear" panose="020B0604020203020204" pitchFamily="34" charset="0"/>
                <a:buChar char="–"/>
                <a:defRPr sz="14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a:lnSpc>
                  <a:spcPct val="75000"/>
                </a:lnSpc>
                <a:spcBef>
                  <a:spcPts val="600"/>
                </a:spcBef>
                <a:defRPr/>
              </a:pPr>
              <a:r>
                <a:rPr lang="en-US" sz="1050" b="1" dirty="0" smtClean="0">
                  <a:solidFill>
                    <a:schemeClr val="accent1"/>
                  </a:solidFill>
                </a:rPr>
                <a:t>$&gt; clang </a:t>
              </a:r>
              <a:r>
                <a:rPr lang="ru-RU" sz="1050" b="1" dirty="0">
                  <a:solidFill>
                    <a:schemeClr val="accent1"/>
                  </a:solidFill>
                </a:rPr>
                <a:t>-</a:t>
              </a:r>
              <a:r>
                <a:rPr lang="en-US" sz="1050" b="1" dirty="0" err="1">
                  <a:solidFill>
                    <a:schemeClr val="accent1"/>
                  </a:solidFill>
                </a:rPr>
                <a:t>mllvm</a:t>
              </a:r>
              <a:r>
                <a:rPr lang="en-US" sz="1050" b="1" dirty="0">
                  <a:solidFill>
                    <a:schemeClr val="accent1"/>
                  </a:solidFill>
                </a:rPr>
                <a:t> -</a:t>
              </a:r>
              <a:r>
                <a:rPr lang="en-US" sz="1050" b="1" dirty="0" smtClean="0">
                  <a:solidFill>
                    <a:schemeClr val="accent1"/>
                  </a:solidFill>
                </a:rPr>
                <a:t>debug-only=loop-</a:t>
              </a:r>
              <a:r>
                <a:rPr lang="en-US" sz="1050" b="1" dirty="0" err="1" smtClean="0">
                  <a:solidFill>
                    <a:schemeClr val="accent1"/>
                  </a:solidFill>
                </a:rPr>
                <a:t>vectorize</a:t>
              </a:r>
              <a:r>
                <a:rPr lang="en-US" sz="1050" b="1" dirty="0" smtClean="0">
                  <a:solidFill>
                    <a:schemeClr val="accent1"/>
                  </a:solidFill>
                </a:rPr>
                <a:t> </a:t>
              </a:r>
              <a:r>
                <a:rPr lang="en-US" sz="1050" b="1" dirty="0" smtClean="0">
                  <a:solidFill>
                    <a:srgbClr val="00B050"/>
                  </a:solidFill>
                </a:rPr>
                <a:t>–</a:t>
              </a:r>
              <a:r>
                <a:rPr lang="en-US" sz="1050" b="1" dirty="0" err="1">
                  <a:solidFill>
                    <a:srgbClr val="00B050"/>
                  </a:solidFill>
                </a:rPr>
                <a:t>Xclang</a:t>
              </a:r>
              <a:r>
                <a:rPr lang="en-US" sz="1050" b="1" dirty="0">
                  <a:solidFill>
                    <a:srgbClr val="00B050"/>
                  </a:solidFill>
                </a:rPr>
                <a:t> </a:t>
              </a:r>
              <a:r>
                <a:rPr lang="en-US" sz="1050" b="1" dirty="0" smtClean="0">
                  <a:solidFill>
                    <a:srgbClr val="00B050"/>
                  </a:solidFill>
                </a:rPr>
                <a:t>–</a:t>
              </a:r>
              <a:r>
                <a:rPr lang="en-US" sz="1050" b="1" dirty="0" err="1" smtClean="0">
                  <a:solidFill>
                    <a:srgbClr val="00B050"/>
                  </a:solidFill>
                </a:rPr>
                <a:t>fopenmp</a:t>
              </a:r>
              <a:r>
                <a:rPr lang="en-US" sz="1050" b="1" dirty="0" smtClean="0">
                  <a:solidFill>
                    <a:srgbClr val="00B050"/>
                  </a:solidFill>
                </a:rPr>
                <a:t>=…</a:t>
              </a:r>
              <a:endParaRPr lang="en-US" sz="1100" b="1" dirty="0" smtClean="0">
                <a:solidFill>
                  <a:srgbClr val="00B050"/>
                </a:solidFill>
              </a:endParaRPr>
            </a:p>
            <a:p>
              <a:pPr>
                <a:lnSpc>
                  <a:spcPct val="75000"/>
                </a:lnSpc>
                <a:spcBef>
                  <a:spcPts val="600"/>
                </a:spcBef>
                <a:defRPr/>
              </a:pPr>
              <a:r>
                <a:rPr lang="en-US" sz="1050" dirty="0"/>
                <a:t>LV: Checking a loop in "</a:t>
              </a:r>
              <a:r>
                <a:rPr lang="en-US" sz="1050" dirty="0" err="1"/>
                <a:t>doThings</a:t>
              </a:r>
              <a:r>
                <a:rPr lang="en-US" sz="1050" dirty="0"/>
                <a:t>" from </a:t>
              </a:r>
              <a:r>
                <a:rPr lang="en-US" sz="1050" dirty="0" smtClean="0"/>
                <a:t>test.c:4:3</a:t>
              </a:r>
            </a:p>
            <a:p>
              <a:pPr>
                <a:lnSpc>
                  <a:spcPct val="75000"/>
                </a:lnSpc>
                <a:spcBef>
                  <a:spcPts val="600"/>
                </a:spcBef>
                <a:defRPr/>
              </a:pPr>
              <a:r>
                <a:rPr lang="en-US" sz="1050" dirty="0"/>
                <a:t>LV: Loop hints: </a:t>
              </a:r>
              <a:r>
                <a:rPr lang="en-US" sz="1050" b="1" dirty="0">
                  <a:solidFill>
                    <a:srgbClr val="00B050"/>
                  </a:solidFill>
                </a:rPr>
                <a:t>force=enabled</a:t>
              </a:r>
              <a:r>
                <a:rPr lang="en-US" sz="1050" dirty="0"/>
                <a:t> width=0 unroll=0</a:t>
              </a:r>
            </a:p>
            <a:p>
              <a:pPr>
                <a:lnSpc>
                  <a:spcPct val="75000"/>
                </a:lnSpc>
                <a:spcBef>
                  <a:spcPts val="600"/>
                </a:spcBef>
                <a:defRPr/>
              </a:pPr>
              <a:r>
                <a:rPr lang="en-US" sz="1050" dirty="0" smtClean="0"/>
                <a:t>LV</a:t>
              </a:r>
              <a:r>
                <a:rPr lang="en-US" sz="1050" dirty="0"/>
                <a:t>: A loop annotated parallel, ignore memory dependency checks.</a:t>
              </a:r>
            </a:p>
            <a:p>
              <a:pPr>
                <a:lnSpc>
                  <a:spcPct val="75000"/>
                </a:lnSpc>
                <a:spcBef>
                  <a:spcPts val="600"/>
                </a:spcBef>
                <a:defRPr/>
              </a:pPr>
              <a:r>
                <a:rPr lang="en-US" sz="1050" b="1" dirty="0">
                  <a:solidFill>
                    <a:srgbClr val="00B050"/>
                  </a:solidFill>
                </a:rPr>
                <a:t>LV: We can </a:t>
              </a:r>
              <a:r>
                <a:rPr lang="en-US" sz="1050" b="1" dirty="0" err="1">
                  <a:solidFill>
                    <a:srgbClr val="00B050"/>
                  </a:solidFill>
                </a:rPr>
                <a:t>vectorize</a:t>
              </a:r>
              <a:r>
                <a:rPr lang="en-US" sz="1050" b="1" dirty="0">
                  <a:solidFill>
                    <a:srgbClr val="00B050"/>
                  </a:solidFill>
                </a:rPr>
                <a:t> this loop</a:t>
              </a:r>
              <a:r>
                <a:rPr lang="en-US" sz="1050" b="1" dirty="0" smtClean="0">
                  <a:solidFill>
                    <a:srgbClr val="00B050"/>
                  </a:solidFill>
                </a:rPr>
                <a:t>!</a:t>
              </a:r>
            </a:p>
          </p:txBody>
        </p:sp>
        <p:sp>
          <p:nvSpPr>
            <p:cNvPr id="13" name="Content Placeholder 4"/>
            <p:cNvSpPr txBox="1">
              <a:spLocks/>
            </p:cNvSpPr>
            <p:nvPr/>
          </p:nvSpPr>
          <p:spPr>
            <a:xfrm>
              <a:off x="593368" y="5251652"/>
              <a:ext cx="2232959" cy="1338123"/>
            </a:xfrm>
            <a:prstGeom prst="rect">
              <a:avLst/>
            </a:prstGeom>
            <a:solidFill>
              <a:schemeClr val="accent6">
                <a:lumMod val="40000"/>
                <a:lumOff val="60000"/>
              </a:schemeClr>
            </a:solidFill>
            <a:ln w="9525" cap="flat" cmpd="sng" algn="ctr">
              <a:solidFill>
                <a:schemeClr val="tx1">
                  <a:lumMod val="95000"/>
                  <a:lumOff val="5000"/>
                </a:schemeClr>
              </a:solidFill>
              <a:prstDash val="solid"/>
            </a:ln>
            <a:effectLst/>
          </p:spPr>
          <p:style>
            <a:lnRef idx="1">
              <a:schemeClr val="dk1"/>
            </a:lnRef>
            <a:fillRef idx="2">
              <a:schemeClr val="dk1"/>
            </a:fillRef>
            <a:effectRef idx="1">
              <a:schemeClr val="dk1"/>
            </a:effectRef>
            <a:fontRef idx="minor">
              <a:schemeClr val="dk1"/>
            </a:fontRef>
          </p:style>
          <p:txBody>
            <a:bodyPr vert="horz" wrap="square" lIns="137160" tIns="91440" rIns="45720" bIns="91440" rtlCol="0">
              <a:spAutoFit/>
            </a:bodyPr>
            <a:lstStyle>
              <a:lvl1pPr marL="0" marR="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sz="2200" b="0" kern="1200">
                  <a:solidFill>
                    <a:schemeClr val="dk1"/>
                  </a:solidFill>
                  <a:latin typeface="+mn-lt"/>
                  <a:ea typeface="+mn-ea"/>
                  <a:cs typeface="+mn-cs"/>
                </a:defRPr>
              </a:lvl1pPr>
              <a:lvl2pPr marL="225425" indent="-225425" algn="l" defTabSz="457200" rtl="0" eaLnBrk="1" latinLnBrk="0" hangingPunct="1">
                <a:spcBef>
                  <a:spcPts val="1200"/>
                </a:spcBef>
                <a:buFont typeface="Wingdings" charset="2"/>
                <a:buChar char="§"/>
                <a:defRPr sz="2200" kern="1200" baseline="0">
                  <a:solidFill>
                    <a:schemeClr val="dk1"/>
                  </a:solidFill>
                  <a:latin typeface="+mn-lt"/>
                  <a:ea typeface="+mn-ea"/>
                  <a:cs typeface="+mn-cs"/>
                </a:defRPr>
              </a:lvl2pPr>
              <a:lvl3pPr marL="571500" indent="-228600" algn="l" defTabSz="457200" rtl="0" eaLnBrk="1" latinLnBrk="0" hangingPunct="1">
                <a:spcBef>
                  <a:spcPts val="800"/>
                </a:spcBef>
                <a:buFont typeface="Wingdings" charset="2"/>
                <a:buChar char="§"/>
                <a:defRPr sz="2200" kern="1200">
                  <a:solidFill>
                    <a:schemeClr val="dk1"/>
                  </a:solidFill>
                  <a:latin typeface="+mn-lt"/>
                  <a:ea typeface="+mn-ea"/>
                  <a:cs typeface="+mn-cs"/>
                </a:defRPr>
              </a:lvl3pPr>
              <a:lvl4pPr marL="969963" indent="-228600" algn="l" defTabSz="457200" rtl="0" eaLnBrk="1" latinLnBrk="0" hangingPunct="1">
                <a:spcBef>
                  <a:spcPct val="20000"/>
                </a:spcBef>
                <a:buFont typeface="Arial"/>
                <a:buChar char="–"/>
                <a:defRPr sz="1600" kern="1200">
                  <a:solidFill>
                    <a:schemeClr val="dk1"/>
                  </a:solidFill>
                  <a:latin typeface="+mn-lt"/>
                  <a:ea typeface="+mn-ea"/>
                  <a:cs typeface="+mn-cs"/>
                </a:defRPr>
              </a:lvl4pPr>
              <a:lvl5pPr marL="1319213" indent="-228600" algn="l" defTabSz="457200" rtl="0" eaLnBrk="1" latinLnBrk="0" hangingPunct="1">
                <a:spcBef>
                  <a:spcPct val="20000"/>
                </a:spcBef>
                <a:buFont typeface="Intel Clear" panose="020B0604020203020204" pitchFamily="34" charset="0"/>
                <a:buChar char="–"/>
                <a:defRPr sz="14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a:lnSpc>
                  <a:spcPct val="75000"/>
                </a:lnSpc>
                <a:spcBef>
                  <a:spcPts val="600"/>
                </a:spcBef>
                <a:defRPr/>
              </a:pPr>
              <a:r>
                <a:rPr lang="en-US" sz="1100" b="1" dirty="0">
                  <a:solidFill>
                    <a:srgbClr val="00B050"/>
                  </a:solidFill>
                </a:rPr>
                <a:t>// the only change</a:t>
              </a:r>
              <a:endParaRPr lang="en-US" sz="1100" b="1" dirty="0" smtClean="0">
                <a:solidFill>
                  <a:srgbClr val="00B050"/>
                </a:solidFill>
              </a:endParaRPr>
            </a:p>
            <a:p>
              <a:pPr>
                <a:lnSpc>
                  <a:spcPct val="75000"/>
                </a:lnSpc>
                <a:spcBef>
                  <a:spcPts val="600"/>
                </a:spcBef>
                <a:defRPr/>
              </a:pPr>
              <a:r>
                <a:rPr lang="en-US" sz="1100" b="1" dirty="0" smtClean="0">
                  <a:solidFill>
                    <a:srgbClr val="00B050"/>
                  </a:solidFill>
                </a:rPr>
                <a:t>#pragma </a:t>
              </a:r>
              <a:r>
                <a:rPr lang="en-US" sz="1100" b="1" dirty="0" err="1" smtClean="0">
                  <a:solidFill>
                    <a:srgbClr val="00B050"/>
                  </a:solidFill>
                </a:rPr>
                <a:t>omp</a:t>
              </a:r>
              <a:r>
                <a:rPr lang="en-US" sz="1100" b="1" dirty="0" smtClean="0">
                  <a:solidFill>
                    <a:srgbClr val="00B050"/>
                  </a:solidFill>
                </a:rPr>
                <a:t> </a:t>
              </a:r>
              <a:r>
                <a:rPr lang="en-US" sz="1100" b="1" dirty="0" err="1" smtClean="0">
                  <a:solidFill>
                    <a:srgbClr val="00B050"/>
                  </a:solidFill>
                </a:rPr>
                <a:t>simd</a:t>
              </a:r>
              <a:r>
                <a:rPr lang="en-US" sz="1100" b="1" dirty="0" smtClean="0">
                  <a:solidFill>
                    <a:srgbClr val="00B050"/>
                  </a:solidFill>
                </a:rPr>
                <a:t> collapse(2)</a:t>
              </a:r>
              <a:endParaRPr lang="en-US" sz="1100" b="1" dirty="0">
                <a:solidFill>
                  <a:srgbClr val="00B050"/>
                </a:solidFill>
              </a:endParaRPr>
            </a:p>
            <a:p>
              <a:pPr>
                <a:lnSpc>
                  <a:spcPct val="75000"/>
                </a:lnSpc>
                <a:spcBef>
                  <a:spcPts val="600"/>
                </a:spcBef>
                <a:defRPr/>
              </a:pPr>
              <a:r>
                <a:rPr lang="en-US" sz="1100" dirty="0" smtClean="0"/>
                <a:t>  </a:t>
              </a:r>
              <a:r>
                <a:rPr lang="en-US" sz="1100" b="1" dirty="0" smtClean="0"/>
                <a:t>for</a:t>
              </a:r>
              <a:r>
                <a:rPr lang="en-US" sz="1100" dirty="0" smtClean="0"/>
                <a:t>(</a:t>
              </a:r>
              <a:r>
                <a:rPr lang="en-US" sz="1100" b="1" dirty="0" err="1" smtClean="0"/>
                <a:t>int</a:t>
              </a:r>
              <a:r>
                <a:rPr lang="en-US" sz="1100" dirty="0" smtClean="0"/>
                <a:t> </a:t>
              </a:r>
              <a:r>
                <a:rPr lang="en-US" sz="1100" dirty="0" err="1"/>
                <a:t>i</a:t>
              </a:r>
              <a:r>
                <a:rPr lang="en-US" sz="1100" dirty="0"/>
                <a:t> = 0; </a:t>
              </a:r>
              <a:r>
                <a:rPr lang="en-US" sz="1100" dirty="0" err="1"/>
                <a:t>i</a:t>
              </a:r>
              <a:r>
                <a:rPr lang="en-US" sz="1100" dirty="0"/>
                <a:t> &lt; N; ++</a:t>
              </a:r>
              <a:r>
                <a:rPr lang="en-US" sz="1100" dirty="0" err="1"/>
                <a:t>i</a:t>
              </a:r>
              <a:r>
                <a:rPr lang="en-US" sz="1100" dirty="0" smtClean="0"/>
                <a:t>)</a:t>
              </a:r>
              <a:endParaRPr lang="en-US" sz="1100" b="1" dirty="0" smtClean="0">
                <a:solidFill>
                  <a:srgbClr val="C00000"/>
                </a:solidFill>
              </a:endParaRPr>
            </a:p>
            <a:p>
              <a:pPr>
                <a:lnSpc>
                  <a:spcPct val="75000"/>
                </a:lnSpc>
                <a:spcBef>
                  <a:spcPts val="600"/>
                </a:spcBef>
                <a:defRPr/>
              </a:pPr>
              <a:r>
                <a:rPr lang="en-US" sz="1100" b="1" dirty="0" smtClean="0"/>
                <a:t>   for</a:t>
              </a:r>
              <a:r>
                <a:rPr lang="en-US" sz="1100" dirty="0" smtClean="0"/>
                <a:t>(</a:t>
              </a:r>
              <a:r>
                <a:rPr lang="en-US" sz="1100" b="1" dirty="0" err="1" smtClean="0"/>
                <a:t>int</a:t>
              </a:r>
              <a:r>
                <a:rPr lang="en-US" sz="1100" dirty="0" smtClean="0"/>
                <a:t> j </a:t>
              </a:r>
              <a:r>
                <a:rPr lang="en-US" sz="1100" dirty="0"/>
                <a:t>= 0; </a:t>
              </a:r>
              <a:r>
                <a:rPr lang="en-US" sz="1100" dirty="0" smtClean="0"/>
                <a:t>j </a:t>
              </a:r>
              <a:r>
                <a:rPr lang="en-US" sz="1100" dirty="0"/>
                <a:t>&lt; N; </a:t>
              </a:r>
              <a:r>
                <a:rPr lang="en-US" sz="1100" dirty="0" smtClean="0"/>
                <a:t>++j)</a:t>
              </a:r>
            </a:p>
            <a:p>
              <a:pPr>
                <a:lnSpc>
                  <a:spcPct val="75000"/>
                </a:lnSpc>
                <a:spcBef>
                  <a:spcPts val="600"/>
                </a:spcBef>
                <a:defRPr/>
              </a:pPr>
              <a:r>
                <a:rPr lang="en-US" sz="1100" dirty="0" smtClean="0"/>
                <a:t>      a[</a:t>
              </a:r>
              <a:r>
                <a:rPr lang="en-US" sz="1100" dirty="0" err="1" smtClean="0"/>
                <a:t>i</a:t>
              </a:r>
              <a:r>
                <a:rPr lang="en-US" sz="1100" dirty="0" smtClean="0"/>
                <a:t> + j] </a:t>
              </a:r>
              <a:r>
                <a:rPr lang="en-US" sz="1100" dirty="0"/>
                <a:t>= </a:t>
              </a:r>
              <a:r>
                <a:rPr lang="en-US" sz="1100" dirty="0" smtClean="0"/>
                <a:t>…</a:t>
              </a:r>
            </a:p>
            <a:p>
              <a:pPr>
                <a:lnSpc>
                  <a:spcPct val="75000"/>
                </a:lnSpc>
                <a:spcBef>
                  <a:spcPts val="600"/>
                </a:spcBef>
                <a:defRPr/>
              </a:pPr>
              <a:r>
                <a:rPr lang="en-US" sz="1100" dirty="0" smtClean="0"/>
                <a:t>…</a:t>
              </a:r>
              <a:endParaRPr lang="en-US" sz="1100" dirty="0"/>
            </a:p>
          </p:txBody>
        </p:sp>
        <p:sp>
          <p:nvSpPr>
            <p:cNvPr id="14" name="Notched Right Arrow 13"/>
            <p:cNvSpPr/>
            <p:nvPr/>
          </p:nvSpPr>
          <p:spPr>
            <a:xfrm>
              <a:off x="2240730" y="5979983"/>
              <a:ext cx="1067148" cy="574333"/>
            </a:xfrm>
            <a:prstGeom prst="notched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grpSp>
        <p:nvGrpSpPr>
          <p:cNvPr id="17" name="Group 16"/>
          <p:cNvGrpSpPr/>
          <p:nvPr/>
        </p:nvGrpSpPr>
        <p:grpSpPr>
          <a:xfrm rot="1800000">
            <a:off x="650932" y="726005"/>
            <a:ext cx="3776792" cy="3257225"/>
            <a:chOff x="693420" y="609600"/>
            <a:chExt cx="4122420" cy="4122420"/>
          </a:xfrm>
          <a:solidFill>
            <a:srgbClr val="C00000"/>
          </a:solidFill>
        </p:grpSpPr>
        <p:sp>
          <p:nvSpPr>
            <p:cNvPr id="15" name="Rectangle 14"/>
            <p:cNvSpPr/>
            <p:nvPr/>
          </p:nvSpPr>
          <p:spPr>
            <a:xfrm>
              <a:off x="693420" y="2499360"/>
              <a:ext cx="4122420" cy="3429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6" name="Rectangle 15"/>
            <p:cNvSpPr/>
            <p:nvPr/>
          </p:nvSpPr>
          <p:spPr>
            <a:xfrm rot="5400000">
              <a:off x="593667" y="2499360"/>
              <a:ext cx="4122420" cy="3429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spTree>
    <p:extLst>
      <p:ext uri="{BB962C8B-B14F-4D97-AF65-F5344CB8AC3E}">
        <p14:creationId xmlns:p14="http://schemas.microsoft.com/office/powerpoint/2010/main" val="411873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5" end="5"/>
                                            </p:txEl>
                                          </p:spTgt>
                                        </p:tgtEl>
                                        <p:attrNameLst>
                                          <p:attrName>style.visibility</p:attrName>
                                        </p:attrNameLst>
                                      </p:cBhvr>
                                      <p:to>
                                        <p:strVal val="visible"/>
                                      </p:to>
                                    </p:set>
                                    <p:anim calcmode="lin" valueType="num">
                                      <p:cBhvr>
                                        <p:cTn id="14"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16" dur="500"/>
                                        <p:tgtEl>
                                          <p:spTgt spid="2">
                                            <p:txEl>
                                              <p:pRg st="5" end="5"/>
                                            </p:txEl>
                                          </p:spTgt>
                                        </p:tgtEl>
                                      </p:cBhvr>
                                    </p:animEffect>
                                  </p:childTnLst>
                                </p:cTn>
                              </p:par>
                              <p:par>
                                <p:cTn id="17" presetID="53" presetClass="entr" presetSubtype="16"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calcmode="lin" valueType="num">
                                      <p:cBhvr>
                                        <p:cTn id="19"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20"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21" dur="500"/>
                                        <p:tgtEl>
                                          <p:spTgt spid="2">
                                            <p:txEl>
                                              <p:pRg st="6" end="6"/>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par>
                                <p:cTn id="27" presetID="53" presetClass="entr" presetSubtype="16"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animEffect transition="in" filter="fade">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0500" y="1601789"/>
            <a:ext cx="8228012" cy="4570411"/>
          </a:xfrm>
        </p:spPr>
        <p:txBody>
          <a:bodyPr>
            <a:normAutofit/>
          </a:bodyPr>
          <a:lstStyle/>
          <a:p>
            <a:pPr lvl="1"/>
            <a:r>
              <a:rPr lang="en-US" dirty="0" err="1"/>
              <a:t>OpenMP</a:t>
            </a:r>
            <a:r>
              <a:rPr lang="en-US" dirty="0"/>
              <a:t> SIMD requires support from both frontend and backend</a:t>
            </a:r>
          </a:p>
          <a:p>
            <a:pPr lvl="1"/>
            <a:r>
              <a:rPr lang="en-US" dirty="0"/>
              <a:t>Frontend parses </a:t>
            </a:r>
            <a:r>
              <a:rPr lang="en-US" dirty="0" err="1"/>
              <a:t>OpenMP</a:t>
            </a:r>
            <a:r>
              <a:rPr lang="en-US" dirty="0"/>
              <a:t> SIMD pragmas and creates LLVM IR </a:t>
            </a:r>
            <a:r>
              <a:rPr lang="en-US" b="1" dirty="0">
                <a:solidFill>
                  <a:srgbClr val="00B050"/>
                </a:solidFill>
              </a:rPr>
              <a:t>metadata hints</a:t>
            </a:r>
            <a:r>
              <a:rPr lang="en-US" dirty="0"/>
              <a:t>, which are </a:t>
            </a:r>
            <a:r>
              <a:rPr lang="en-US"/>
              <a:t>then used </a:t>
            </a:r>
            <a:r>
              <a:rPr lang="en-US" smtClean="0"/>
              <a:t>by </a:t>
            </a:r>
            <a:r>
              <a:rPr lang="en-US" dirty="0" err="1"/>
              <a:t>vectorizer</a:t>
            </a:r>
            <a:endParaRPr lang="en-US" dirty="0"/>
          </a:p>
          <a:p>
            <a:pPr lvl="1"/>
            <a:endParaRPr lang="en-US" dirty="0"/>
          </a:p>
          <a:p>
            <a:pPr lvl="1"/>
            <a:endParaRPr lang="en-US" dirty="0"/>
          </a:p>
          <a:p>
            <a:pPr lvl="1"/>
            <a:endParaRPr lang="en-US"/>
          </a:p>
          <a:p>
            <a:pPr lvl="1"/>
            <a:r>
              <a:rPr lang="en-US"/>
              <a:t>In </a:t>
            </a:r>
            <a:r>
              <a:rPr lang="en-US" dirty="0"/>
              <a:t>case of </a:t>
            </a:r>
            <a:r>
              <a:rPr lang="en-US" i="1" dirty="0"/>
              <a:t>collapse </a:t>
            </a:r>
            <a:r>
              <a:rPr lang="en-US" dirty="0"/>
              <a:t>clause</a:t>
            </a:r>
            <a:r>
              <a:rPr lang="en-US" i="1" dirty="0"/>
              <a:t> </a:t>
            </a:r>
            <a:r>
              <a:rPr lang="en-US" dirty="0"/>
              <a:t>frontend creates a new loop, </a:t>
            </a:r>
            <a:r>
              <a:rPr lang="en-US" i="1" dirty="0"/>
              <a:t>collapsing</a:t>
            </a:r>
            <a:r>
              <a:rPr lang="en-US" dirty="0"/>
              <a:t> the existing loop nest into single loop</a:t>
            </a:r>
          </a:p>
        </p:txBody>
      </p:sp>
      <p:sp>
        <p:nvSpPr>
          <p:cNvPr id="3" name="Slide Number Placeholder 2"/>
          <p:cNvSpPr>
            <a:spLocks noGrp="1"/>
          </p:cNvSpPr>
          <p:nvPr>
            <p:ph type="sldNum" sz="quarter" idx="12"/>
          </p:nvPr>
        </p:nvSpPr>
        <p:spPr/>
        <p:txBody>
          <a:bodyPr/>
          <a:lstStyle/>
          <a:p>
            <a:fld id="{EE2556C5-CE8C-6547-B838-EA80C61A4AF7}" type="slidenum">
              <a:rPr lang="en-US" smtClean="0"/>
              <a:pPr/>
              <a:t>16</a:t>
            </a:fld>
            <a:endParaRPr lang="en-US" dirty="0"/>
          </a:p>
        </p:txBody>
      </p:sp>
      <p:sp>
        <p:nvSpPr>
          <p:cNvPr id="4" name="Title 3"/>
          <p:cNvSpPr>
            <a:spLocks noGrp="1"/>
          </p:cNvSpPr>
          <p:nvPr>
            <p:ph type="title"/>
          </p:nvPr>
        </p:nvSpPr>
        <p:spPr/>
        <p:txBody>
          <a:bodyPr/>
          <a:lstStyle/>
          <a:p>
            <a:r>
              <a:rPr lang="en-US" dirty="0" err="1"/>
              <a:t>OpenMP</a:t>
            </a:r>
            <a:r>
              <a:rPr lang="en-US" dirty="0"/>
              <a:t>* SIMD: Status in Clang</a:t>
            </a:r>
            <a:endParaRPr lang="ru-RU" dirty="0"/>
          </a:p>
        </p:txBody>
      </p:sp>
      <p:grpSp>
        <p:nvGrpSpPr>
          <p:cNvPr id="8" name="Group 7"/>
          <p:cNvGrpSpPr/>
          <p:nvPr/>
        </p:nvGrpSpPr>
        <p:grpSpPr>
          <a:xfrm>
            <a:off x="400522" y="3188089"/>
            <a:ext cx="8199371" cy="1400383"/>
            <a:chOff x="400522" y="3188089"/>
            <a:chExt cx="8199371" cy="1400383"/>
          </a:xfrm>
        </p:grpSpPr>
        <p:sp>
          <p:nvSpPr>
            <p:cNvPr id="5" name="Content Placeholder 4"/>
            <p:cNvSpPr txBox="1">
              <a:spLocks/>
            </p:cNvSpPr>
            <p:nvPr/>
          </p:nvSpPr>
          <p:spPr>
            <a:xfrm>
              <a:off x="3920534" y="3188089"/>
              <a:ext cx="4679359" cy="1400383"/>
            </a:xfrm>
            <a:prstGeom prst="rect">
              <a:avLst/>
            </a:prstGeom>
            <a:solidFill>
              <a:schemeClr val="accent6">
                <a:lumMod val="40000"/>
                <a:lumOff val="60000"/>
              </a:schemeClr>
            </a:solidFill>
            <a:ln w="9525" cap="flat" cmpd="sng" algn="ctr">
              <a:solidFill>
                <a:schemeClr val="tx1">
                  <a:lumMod val="95000"/>
                  <a:lumOff val="5000"/>
                </a:schemeClr>
              </a:solidFill>
              <a:prstDash val="solid"/>
            </a:ln>
            <a:effectLst/>
          </p:spPr>
          <p:style>
            <a:lnRef idx="1">
              <a:schemeClr val="dk1"/>
            </a:lnRef>
            <a:fillRef idx="2">
              <a:schemeClr val="dk1"/>
            </a:fillRef>
            <a:effectRef idx="1">
              <a:schemeClr val="dk1"/>
            </a:effectRef>
            <a:fontRef idx="minor">
              <a:schemeClr val="dk1"/>
            </a:fontRef>
          </p:style>
          <p:txBody>
            <a:bodyPr vert="horz" wrap="square" lIns="137160" tIns="91440" rIns="45720" bIns="91440" rtlCol="0">
              <a:spAutoFit/>
            </a:bodyPr>
            <a:lstStyle>
              <a:lvl1pPr marL="0" marR="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sz="2200" b="0" kern="1200">
                  <a:solidFill>
                    <a:schemeClr val="dk1"/>
                  </a:solidFill>
                  <a:latin typeface="+mn-lt"/>
                  <a:ea typeface="+mn-ea"/>
                  <a:cs typeface="+mn-cs"/>
                </a:defRPr>
              </a:lvl1pPr>
              <a:lvl2pPr marL="225425" indent="-225425" algn="l" defTabSz="457200" rtl="0" eaLnBrk="1" latinLnBrk="0" hangingPunct="1">
                <a:spcBef>
                  <a:spcPts val="1200"/>
                </a:spcBef>
                <a:buFont typeface="Wingdings" charset="2"/>
                <a:buChar char="§"/>
                <a:defRPr sz="2200" kern="1200" baseline="0">
                  <a:solidFill>
                    <a:schemeClr val="dk1"/>
                  </a:solidFill>
                  <a:latin typeface="+mn-lt"/>
                  <a:ea typeface="+mn-ea"/>
                  <a:cs typeface="+mn-cs"/>
                </a:defRPr>
              </a:lvl2pPr>
              <a:lvl3pPr marL="571500" indent="-228600" algn="l" defTabSz="457200" rtl="0" eaLnBrk="1" latinLnBrk="0" hangingPunct="1">
                <a:spcBef>
                  <a:spcPts val="800"/>
                </a:spcBef>
                <a:buFont typeface="Wingdings" charset="2"/>
                <a:buChar char="§"/>
                <a:defRPr sz="2200" kern="1200">
                  <a:solidFill>
                    <a:schemeClr val="dk1"/>
                  </a:solidFill>
                  <a:latin typeface="+mn-lt"/>
                  <a:ea typeface="+mn-ea"/>
                  <a:cs typeface="+mn-cs"/>
                </a:defRPr>
              </a:lvl3pPr>
              <a:lvl4pPr marL="969963" indent="-228600" algn="l" defTabSz="457200" rtl="0" eaLnBrk="1" latinLnBrk="0" hangingPunct="1">
                <a:spcBef>
                  <a:spcPct val="20000"/>
                </a:spcBef>
                <a:buFont typeface="Arial"/>
                <a:buChar char="–"/>
                <a:defRPr sz="1600" kern="1200">
                  <a:solidFill>
                    <a:schemeClr val="dk1"/>
                  </a:solidFill>
                  <a:latin typeface="+mn-lt"/>
                  <a:ea typeface="+mn-ea"/>
                  <a:cs typeface="+mn-cs"/>
                </a:defRPr>
              </a:lvl4pPr>
              <a:lvl5pPr marL="1319213" indent="-228600" algn="l" defTabSz="457200" rtl="0" eaLnBrk="1" latinLnBrk="0" hangingPunct="1">
                <a:spcBef>
                  <a:spcPct val="20000"/>
                </a:spcBef>
                <a:buFont typeface="Intel Clear" panose="020B0604020203020204" pitchFamily="34" charset="0"/>
                <a:buChar char="–"/>
                <a:defRPr sz="14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a:lnSpc>
                  <a:spcPct val="75000"/>
                </a:lnSpc>
                <a:spcBef>
                  <a:spcPts val="600"/>
                </a:spcBef>
                <a:defRPr/>
              </a:pPr>
              <a:r>
                <a:rPr lang="en-US" sz="1200" dirty="0" smtClean="0"/>
                <a:t>LV</a:t>
              </a:r>
              <a:r>
                <a:rPr lang="en-US" sz="1200" dirty="0"/>
                <a:t>: Checking a loop in </a:t>
              </a:r>
              <a:r>
                <a:rPr lang="en-US" sz="1200" dirty="0" smtClean="0"/>
                <a:t>…</a:t>
              </a:r>
            </a:p>
            <a:p>
              <a:pPr>
                <a:lnSpc>
                  <a:spcPct val="75000"/>
                </a:lnSpc>
                <a:spcBef>
                  <a:spcPts val="600"/>
                </a:spcBef>
                <a:defRPr/>
              </a:pPr>
              <a:r>
                <a:rPr lang="en-US" sz="1200" dirty="0"/>
                <a:t>LV: Loop hints: </a:t>
              </a:r>
              <a:r>
                <a:rPr lang="en-US" sz="1200" b="1" dirty="0">
                  <a:solidFill>
                    <a:srgbClr val="00B050"/>
                  </a:solidFill>
                </a:rPr>
                <a:t>force=enabled</a:t>
              </a:r>
              <a:r>
                <a:rPr lang="en-US" sz="1200" dirty="0"/>
                <a:t> </a:t>
              </a:r>
              <a:r>
                <a:rPr lang="en-US" sz="1200" b="1" dirty="0" smtClean="0">
                  <a:solidFill>
                    <a:srgbClr val="00B050"/>
                  </a:solidFill>
                </a:rPr>
                <a:t>width=4</a:t>
              </a:r>
              <a:r>
                <a:rPr lang="en-US" sz="1200" dirty="0" smtClean="0"/>
                <a:t> unroll=0</a:t>
              </a:r>
            </a:p>
            <a:p>
              <a:pPr>
                <a:lnSpc>
                  <a:spcPct val="75000"/>
                </a:lnSpc>
                <a:spcBef>
                  <a:spcPts val="600"/>
                </a:spcBef>
                <a:defRPr/>
              </a:pPr>
              <a:r>
                <a:rPr lang="en-US" sz="1200" dirty="0" smtClean="0"/>
                <a:t>…</a:t>
              </a:r>
            </a:p>
            <a:p>
              <a:pPr>
                <a:lnSpc>
                  <a:spcPct val="75000"/>
                </a:lnSpc>
                <a:spcBef>
                  <a:spcPts val="600"/>
                </a:spcBef>
                <a:defRPr/>
              </a:pPr>
              <a:r>
                <a:rPr lang="en-US" sz="1200" dirty="0" smtClean="0"/>
                <a:t>!42 </a:t>
              </a:r>
              <a:r>
                <a:rPr lang="en-US" sz="1200" dirty="0"/>
                <a:t>= metadata !{metadata !"</a:t>
              </a:r>
              <a:r>
                <a:rPr lang="en-US" sz="1200" b="1" dirty="0" err="1">
                  <a:solidFill>
                    <a:srgbClr val="00B050"/>
                  </a:solidFill>
                </a:rPr>
                <a:t>llvm.loop.vectorize.enable</a:t>
              </a:r>
              <a:r>
                <a:rPr lang="en-US" sz="1200" dirty="0"/>
                <a:t>", i1 </a:t>
              </a:r>
              <a:r>
                <a:rPr lang="en-US" sz="1200" b="1" dirty="0">
                  <a:solidFill>
                    <a:srgbClr val="00B050"/>
                  </a:solidFill>
                </a:rPr>
                <a:t>true</a:t>
              </a:r>
              <a:r>
                <a:rPr lang="en-US" sz="1200" dirty="0" smtClean="0"/>
                <a:t>}</a:t>
              </a:r>
            </a:p>
            <a:p>
              <a:pPr>
                <a:lnSpc>
                  <a:spcPct val="75000"/>
                </a:lnSpc>
                <a:spcBef>
                  <a:spcPts val="600"/>
                </a:spcBef>
                <a:defRPr/>
              </a:pPr>
              <a:r>
                <a:rPr lang="en-US" sz="1200" dirty="0"/>
                <a:t>!</a:t>
              </a:r>
              <a:r>
                <a:rPr lang="en-US" sz="1200" dirty="0" smtClean="0"/>
                <a:t>43 </a:t>
              </a:r>
              <a:r>
                <a:rPr lang="en-US" sz="1200" dirty="0"/>
                <a:t>= metadata !{metadata !"</a:t>
              </a:r>
              <a:r>
                <a:rPr lang="en-US" sz="1200" b="1" dirty="0" err="1">
                  <a:solidFill>
                    <a:srgbClr val="00B050"/>
                  </a:solidFill>
                </a:rPr>
                <a:t>llvm.loop.vectorize.width</a:t>
              </a:r>
              <a:r>
                <a:rPr lang="en-US" sz="1200" dirty="0"/>
                <a:t>", i32 </a:t>
              </a:r>
              <a:r>
                <a:rPr lang="en-US" sz="1200" b="1" dirty="0" smtClean="0">
                  <a:solidFill>
                    <a:srgbClr val="00B050"/>
                  </a:solidFill>
                </a:rPr>
                <a:t>4</a:t>
              </a:r>
              <a:r>
                <a:rPr lang="en-US" sz="1200" dirty="0" smtClean="0"/>
                <a:t>}</a:t>
              </a:r>
              <a:endParaRPr lang="en-US" sz="1200" dirty="0"/>
            </a:p>
            <a:p>
              <a:pPr>
                <a:lnSpc>
                  <a:spcPct val="75000"/>
                </a:lnSpc>
                <a:spcBef>
                  <a:spcPts val="600"/>
                </a:spcBef>
                <a:defRPr/>
              </a:pPr>
              <a:endParaRPr lang="en-US" sz="1200" dirty="0"/>
            </a:p>
          </p:txBody>
        </p:sp>
        <p:sp>
          <p:nvSpPr>
            <p:cNvPr id="6" name="Content Placeholder 4"/>
            <p:cNvSpPr txBox="1">
              <a:spLocks/>
            </p:cNvSpPr>
            <p:nvPr/>
          </p:nvSpPr>
          <p:spPr>
            <a:xfrm>
              <a:off x="400522" y="3188089"/>
              <a:ext cx="2765871" cy="584775"/>
            </a:xfrm>
            <a:prstGeom prst="rect">
              <a:avLst/>
            </a:prstGeom>
            <a:solidFill>
              <a:schemeClr val="accent6">
                <a:lumMod val="40000"/>
                <a:lumOff val="60000"/>
              </a:schemeClr>
            </a:solidFill>
            <a:ln w="9525" cap="flat" cmpd="sng" algn="ctr">
              <a:solidFill>
                <a:schemeClr val="tx1">
                  <a:lumMod val="95000"/>
                  <a:lumOff val="5000"/>
                </a:schemeClr>
              </a:solidFill>
              <a:prstDash val="solid"/>
            </a:ln>
            <a:effectLst/>
          </p:spPr>
          <p:style>
            <a:lnRef idx="1">
              <a:schemeClr val="dk1"/>
            </a:lnRef>
            <a:fillRef idx="2">
              <a:schemeClr val="dk1"/>
            </a:fillRef>
            <a:effectRef idx="1">
              <a:schemeClr val="dk1"/>
            </a:effectRef>
            <a:fontRef idx="minor">
              <a:schemeClr val="dk1"/>
            </a:fontRef>
          </p:style>
          <p:txBody>
            <a:bodyPr vert="horz" wrap="square" lIns="137160" tIns="91440" rIns="45720" bIns="91440" rtlCol="0">
              <a:spAutoFit/>
            </a:bodyPr>
            <a:lstStyle>
              <a:lvl1pPr marL="0" marR="0" indent="0" algn="l" defTabSz="457200" rtl="0" eaLnBrk="1" fontAlgn="auto" latinLnBrk="0" hangingPunct="1">
                <a:lnSpc>
                  <a:spcPct val="100000"/>
                </a:lnSpc>
                <a:spcBef>
                  <a:spcPts val="1200"/>
                </a:spcBef>
                <a:spcAft>
                  <a:spcPts val="0"/>
                </a:spcAft>
                <a:buClrTx/>
                <a:buSzTx/>
                <a:buFont typeface="Wingdings" panose="05000000000000000000" pitchFamily="2" charset="2"/>
                <a:buNone/>
                <a:tabLst/>
                <a:defRPr sz="2200" b="0" kern="1200">
                  <a:solidFill>
                    <a:schemeClr val="dk1"/>
                  </a:solidFill>
                  <a:latin typeface="+mn-lt"/>
                  <a:ea typeface="+mn-ea"/>
                  <a:cs typeface="+mn-cs"/>
                </a:defRPr>
              </a:lvl1pPr>
              <a:lvl2pPr marL="225425" indent="-225425" algn="l" defTabSz="457200" rtl="0" eaLnBrk="1" latinLnBrk="0" hangingPunct="1">
                <a:spcBef>
                  <a:spcPts val="1200"/>
                </a:spcBef>
                <a:buFont typeface="Wingdings" charset="2"/>
                <a:buChar char="§"/>
                <a:defRPr sz="2200" kern="1200" baseline="0">
                  <a:solidFill>
                    <a:schemeClr val="dk1"/>
                  </a:solidFill>
                  <a:latin typeface="+mn-lt"/>
                  <a:ea typeface="+mn-ea"/>
                  <a:cs typeface="+mn-cs"/>
                </a:defRPr>
              </a:lvl2pPr>
              <a:lvl3pPr marL="571500" indent="-228600" algn="l" defTabSz="457200" rtl="0" eaLnBrk="1" latinLnBrk="0" hangingPunct="1">
                <a:spcBef>
                  <a:spcPts val="800"/>
                </a:spcBef>
                <a:buFont typeface="Wingdings" charset="2"/>
                <a:buChar char="§"/>
                <a:defRPr sz="2200" kern="1200">
                  <a:solidFill>
                    <a:schemeClr val="dk1"/>
                  </a:solidFill>
                  <a:latin typeface="+mn-lt"/>
                  <a:ea typeface="+mn-ea"/>
                  <a:cs typeface="+mn-cs"/>
                </a:defRPr>
              </a:lvl3pPr>
              <a:lvl4pPr marL="969963" indent="-228600" algn="l" defTabSz="457200" rtl="0" eaLnBrk="1" latinLnBrk="0" hangingPunct="1">
                <a:spcBef>
                  <a:spcPct val="20000"/>
                </a:spcBef>
                <a:buFont typeface="Arial"/>
                <a:buChar char="–"/>
                <a:defRPr sz="1600" kern="1200">
                  <a:solidFill>
                    <a:schemeClr val="dk1"/>
                  </a:solidFill>
                  <a:latin typeface="+mn-lt"/>
                  <a:ea typeface="+mn-ea"/>
                  <a:cs typeface="+mn-cs"/>
                </a:defRPr>
              </a:lvl4pPr>
              <a:lvl5pPr marL="1319213" indent="-228600" algn="l" defTabSz="457200" rtl="0" eaLnBrk="1" latinLnBrk="0" hangingPunct="1">
                <a:spcBef>
                  <a:spcPct val="20000"/>
                </a:spcBef>
                <a:buFont typeface="Intel Clear" panose="020B0604020203020204" pitchFamily="34" charset="0"/>
                <a:buChar char="–"/>
                <a:defRPr sz="14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a:lnSpc>
                  <a:spcPct val="75000"/>
                </a:lnSpc>
                <a:spcBef>
                  <a:spcPts val="600"/>
                </a:spcBef>
                <a:defRPr/>
              </a:pPr>
              <a:r>
                <a:rPr lang="en-US" sz="1400" b="1" dirty="0" smtClean="0">
                  <a:solidFill>
                    <a:srgbClr val="00B050"/>
                  </a:solidFill>
                </a:rPr>
                <a:t>#pragma </a:t>
              </a:r>
              <a:r>
                <a:rPr lang="en-US" sz="1400" b="1" dirty="0" err="1" smtClean="0">
                  <a:solidFill>
                    <a:srgbClr val="00B050"/>
                  </a:solidFill>
                </a:rPr>
                <a:t>omp</a:t>
              </a:r>
              <a:r>
                <a:rPr lang="en-US" sz="1400" b="1" dirty="0" smtClean="0">
                  <a:solidFill>
                    <a:srgbClr val="00B050"/>
                  </a:solidFill>
                </a:rPr>
                <a:t> </a:t>
              </a:r>
              <a:r>
                <a:rPr lang="en-US" sz="1400" b="1" dirty="0" err="1" smtClean="0">
                  <a:solidFill>
                    <a:srgbClr val="00B050"/>
                  </a:solidFill>
                </a:rPr>
                <a:t>simd</a:t>
              </a:r>
              <a:r>
                <a:rPr lang="en-US" sz="1400" b="1" dirty="0" smtClean="0">
                  <a:solidFill>
                    <a:srgbClr val="00B050"/>
                  </a:solidFill>
                </a:rPr>
                <a:t> </a:t>
              </a:r>
              <a:r>
                <a:rPr lang="en-US" sz="1400" b="1" dirty="0" err="1" smtClean="0">
                  <a:solidFill>
                    <a:srgbClr val="00B050"/>
                  </a:solidFill>
                </a:rPr>
                <a:t>safelen</a:t>
              </a:r>
              <a:r>
                <a:rPr lang="en-US" sz="1400" b="1" dirty="0" smtClean="0">
                  <a:solidFill>
                    <a:srgbClr val="00B050"/>
                  </a:solidFill>
                </a:rPr>
                <a:t>(4)</a:t>
              </a:r>
              <a:endParaRPr lang="en-US" sz="1400" b="1" dirty="0">
                <a:solidFill>
                  <a:srgbClr val="00B050"/>
                </a:solidFill>
              </a:endParaRPr>
            </a:p>
            <a:p>
              <a:pPr>
                <a:lnSpc>
                  <a:spcPct val="75000"/>
                </a:lnSpc>
                <a:spcBef>
                  <a:spcPts val="600"/>
                </a:spcBef>
                <a:defRPr/>
              </a:pPr>
              <a:r>
                <a:rPr lang="en-US" sz="1400" dirty="0" smtClean="0"/>
                <a:t>  </a:t>
              </a:r>
              <a:r>
                <a:rPr lang="en-US" sz="1400" b="1" dirty="0" smtClean="0"/>
                <a:t>for</a:t>
              </a:r>
              <a:r>
                <a:rPr lang="en-US" sz="1400" dirty="0" smtClean="0"/>
                <a:t>(</a:t>
              </a:r>
              <a:r>
                <a:rPr lang="en-US" sz="1400" b="1" dirty="0" err="1" smtClean="0"/>
                <a:t>int</a:t>
              </a:r>
              <a:r>
                <a:rPr lang="en-US" sz="1400" dirty="0" smtClean="0"/>
                <a:t> </a:t>
              </a:r>
              <a:r>
                <a:rPr lang="en-US" sz="1400" dirty="0" err="1"/>
                <a:t>i</a:t>
              </a:r>
              <a:r>
                <a:rPr lang="en-US" sz="1400" dirty="0"/>
                <a:t> = 0; </a:t>
              </a:r>
              <a:r>
                <a:rPr lang="en-US" sz="1400" dirty="0" err="1"/>
                <a:t>i</a:t>
              </a:r>
              <a:r>
                <a:rPr lang="en-US" sz="1400" dirty="0"/>
                <a:t> &lt; N; ++</a:t>
              </a:r>
              <a:r>
                <a:rPr lang="en-US" sz="1400" dirty="0" err="1"/>
                <a:t>i</a:t>
              </a:r>
              <a:r>
                <a:rPr lang="en-US" sz="1400" dirty="0" smtClean="0"/>
                <a:t>)</a:t>
              </a:r>
              <a:r>
                <a:rPr lang="ru-RU" sz="1400" dirty="0" smtClean="0"/>
                <a:t> </a:t>
              </a:r>
              <a:r>
                <a:rPr lang="en-US" sz="1400" dirty="0" smtClean="0"/>
                <a:t>…</a:t>
              </a:r>
              <a:endParaRPr lang="en-US" sz="1400" b="1" dirty="0" smtClean="0">
                <a:solidFill>
                  <a:srgbClr val="C00000"/>
                </a:solidFill>
              </a:endParaRPr>
            </a:p>
          </p:txBody>
        </p:sp>
        <p:sp>
          <p:nvSpPr>
            <p:cNvPr id="7" name="Notched Right Arrow 6"/>
            <p:cNvSpPr/>
            <p:nvPr/>
          </p:nvSpPr>
          <p:spPr>
            <a:xfrm>
              <a:off x="2912328" y="3485697"/>
              <a:ext cx="1091333" cy="574333"/>
            </a:xfrm>
            <a:prstGeom prst="notched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grpSp>
    </p:spTree>
    <p:extLst>
      <p:ext uri="{BB962C8B-B14F-4D97-AF65-F5344CB8AC3E}">
        <p14:creationId xmlns:p14="http://schemas.microsoft.com/office/powerpoint/2010/main" val="29160664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1"/>
            <a:r>
              <a:rPr lang="en-US" sz="2400" dirty="0">
                <a:solidFill>
                  <a:srgbClr val="00B050"/>
                </a:solidFill>
              </a:rPr>
              <a:t>LLVM loop </a:t>
            </a:r>
            <a:r>
              <a:rPr lang="en-US" sz="2400" dirty="0" err="1">
                <a:solidFill>
                  <a:srgbClr val="00B050"/>
                </a:solidFill>
              </a:rPr>
              <a:t>vectorizer</a:t>
            </a:r>
            <a:r>
              <a:rPr lang="en-US" sz="2400" dirty="0">
                <a:solidFill>
                  <a:srgbClr val="00B050"/>
                </a:solidFill>
              </a:rPr>
              <a:t> recognizes loop </a:t>
            </a:r>
            <a:r>
              <a:rPr lang="en-US" sz="2400" dirty="0" err="1">
                <a:solidFill>
                  <a:srgbClr val="00B050"/>
                </a:solidFill>
              </a:rPr>
              <a:t>vectorizing</a:t>
            </a:r>
            <a:r>
              <a:rPr lang="en-US" sz="2400" dirty="0">
                <a:solidFill>
                  <a:srgbClr val="00B050"/>
                </a:solidFill>
              </a:rPr>
              <a:t> metadata</a:t>
            </a:r>
          </a:p>
          <a:p>
            <a:pPr lvl="1"/>
            <a:r>
              <a:rPr lang="en-US" sz="2400" b="1" i="1" dirty="0">
                <a:solidFill>
                  <a:srgbClr val="00B050"/>
                </a:solidFill>
              </a:rPr>
              <a:t>Collapse</a:t>
            </a:r>
            <a:r>
              <a:rPr lang="en-US" sz="2400" i="1" dirty="0">
                <a:solidFill>
                  <a:srgbClr val="00B050"/>
                </a:solidFill>
              </a:rPr>
              <a:t>, </a:t>
            </a:r>
            <a:r>
              <a:rPr lang="en-US" sz="2400" b="1" i="1" dirty="0" err="1">
                <a:solidFill>
                  <a:srgbClr val="00B050"/>
                </a:solidFill>
              </a:rPr>
              <a:t>safelen</a:t>
            </a:r>
            <a:r>
              <a:rPr lang="en-US" sz="2400" b="1" i="1" dirty="0">
                <a:solidFill>
                  <a:srgbClr val="00B050"/>
                </a:solidFill>
              </a:rPr>
              <a:t> </a:t>
            </a:r>
            <a:r>
              <a:rPr lang="en-US" sz="2400" dirty="0">
                <a:solidFill>
                  <a:srgbClr val="00B050"/>
                </a:solidFill>
              </a:rPr>
              <a:t>and</a:t>
            </a:r>
            <a:r>
              <a:rPr lang="en-US" sz="2400" i="1" dirty="0">
                <a:solidFill>
                  <a:srgbClr val="00B050"/>
                </a:solidFill>
              </a:rPr>
              <a:t> </a:t>
            </a:r>
            <a:r>
              <a:rPr lang="en-US" sz="2400" b="1" i="1" dirty="0">
                <a:solidFill>
                  <a:srgbClr val="00B050"/>
                </a:solidFill>
              </a:rPr>
              <a:t>aligned</a:t>
            </a:r>
            <a:r>
              <a:rPr lang="en-US" sz="2400" i="1" dirty="0">
                <a:solidFill>
                  <a:srgbClr val="00B050"/>
                </a:solidFill>
              </a:rPr>
              <a:t> </a:t>
            </a:r>
            <a:r>
              <a:rPr lang="en-US" sz="2400" dirty="0">
                <a:solidFill>
                  <a:srgbClr val="00B050"/>
                </a:solidFill>
              </a:rPr>
              <a:t>clauses are ready to use</a:t>
            </a:r>
          </a:p>
          <a:p>
            <a:pPr lvl="1"/>
            <a:r>
              <a:rPr lang="en-US" sz="2400" dirty="0">
                <a:solidFill>
                  <a:schemeClr val="accent5"/>
                </a:solidFill>
              </a:rPr>
              <a:t>Other clauses and constructs are under development</a:t>
            </a:r>
          </a:p>
          <a:p>
            <a:pPr lvl="1"/>
            <a:r>
              <a:rPr lang="en-US" sz="2400" dirty="0">
                <a:solidFill>
                  <a:srgbClr val="C00000"/>
                </a:solidFill>
              </a:rPr>
              <a:t>TODO:</a:t>
            </a:r>
          </a:p>
          <a:p>
            <a:pPr lvl="2"/>
            <a:r>
              <a:rPr lang="en-US" sz="2400" dirty="0" err="1" smtClean="0">
                <a:solidFill>
                  <a:srgbClr val="C00000"/>
                </a:solidFill>
              </a:rPr>
              <a:t>Vectorizing</a:t>
            </a:r>
            <a:r>
              <a:rPr lang="en-US" sz="2400" dirty="0" smtClean="0">
                <a:solidFill>
                  <a:srgbClr val="C00000"/>
                </a:solidFill>
              </a:rPr>
              <a:t> </a:t>
            </a:r>
            <a:r>
              <a:rPr lang="en-US" sz="2400" dirty="0">
                <a:solidFill>
                  <a:srgbClr val="C00000"/>
                </a:solidFill>
              </a:rPr>
              <a:t>metadata </a:t>
            </a:r>
            <a:r>
              <a:rPr lang="en-US" sz="2400" dirty="0" smtClean="0">
                <a:solidFill>
                  <a:srgbClr val="C00000"/>
                </a:solidFill>
              </a:rPr>
              <a:t>must be propagated through all the passes prior to the </a:t>
            </a:r>
            <a:r>
              <a:rPr lang="en-US" sz="2400" dirty="0" err="1" smtClean="0">
                <a:solidFill>
                  <a:srgbClr val="C00000"/>
                </a:solidFill>
              </a:rPr>
              <a:t>vectorizer</a:t>
            </a:r>
            <a:endParaRPr lang="en-US" sz="2400" dirty="0">
              <a:solidFill>
                <a:srgbClr val="C00000"/>
              </a:solidFill>
            </a:endParaRPr>
          </a:p>
          <a:p>
            <a:pPr lvl="2"/>
            <a:r>
              <a:rPr lang="en-US" sz="2400" dirty="0" smtClean="0">
                <a:solidFill>
                  <a:srgbClr val="C00000"/>
                </a:solidFill>
              </a:rPr>
              <a:t>Compile-time memory checks must be disabled in the presence of </a:t>
            </a:r>
            <a:r>
              <a:rPr lang="en-US" sz="2400" dirty="0" err="1" smtClean="0">
                <a:solidFill>
                  <a:srgbClr val="C00000"/>
                </a:solidFill>
              </a:rPr>
              <a:t>OpenMP</a:t>
            </a:r>
            <a:r>
              <a:rPr lang="en-US" sz="2400" dirty="0" smtClean="0">
                <a:solidFill>
                  <a:srgbClr val="C00000"/>
                </a:solidFill>
              </a:rPr>
              <a:t> SIMD pragmas</a:t>
            </a:r>
            <a:endParaRPr lang="en-US" sz="2400" dirty="0">
              <a:solidFill>
                <a:srgbClr val="C00000"/>
              </a:solidFill>
            </a:endParaRPr>
          </a:p>
          <a:p>
            <a:endParaRPr lang="ru-RU" dirty="0"/>
          </a:p>
          <a:p>
            <a:endParaRPr lang="ru-RU"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17</a:t>
            </a:fld>
            <a:endParaRPr lang="en-US" dirty="0"/>
          </a:p>
        </p:txBody>
      </p:sp>
      <p:sp>
        <p:nvSpPr>
          <p:cNvPr id="4" name="Title 3"/>
          <p:cNvSpPr>
            <a:spLocks noGrp="1"/>
          </p:cNvSpPr>
          <p:nvPr>
            <p:ph type="title"/>
          </p:nvPr>
        </p:nvSpPr>
        <p:spPr/>
        <p:txBody>
          <a:bodyPr/>
          <a:lstStyle/>
          <a:p>
            <a:r>
              <a:rPr lang="en-US" dirty="0" err="1"/>
              <a:t>OpenMP</a:t>
            </a:r>
            <a:r>
              <a:rPr lang="en-US" dirty="0"/>
              <a:t>* SIMD: Status in LLVM backend</a:t>
            </a:r>
            <a:endParaRPr lang="ru-RU" dirty="0"/>
          </a:p>
        </p:txBody>
      </p:sp>
    </p:spTree>
    <p:extLst>
      <p:ext uri="{BB962C8B-B14F-4D97-AF65-F5344CB8AC3E}">
        <p14:creationId xmlns:p14="http://schemas.microsoft.com/office/powerpoint/2010/main" val="33469476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8800" dirty="0" smtClean="0"/>
              <a:t>Questions?</a:t>
            </a:r>
            <a:endParaRPr lang="ru-RU" sz="8800" dirty="0"/>
          </a:p>
        </p:txBody>
      </p:sp>
      <p:sp>
        <p:nvSpPr>
          <p:cNvPr id="8" name="Text Placeholder 7"/>
          <p:cNvSpPr>
            <a:spLocks noGrp="1"/>
          </p:cNvSpPr>
          <p:nvPr>
            <p:ph type="body" idx="1"/>
          </p:nvPr>
        </p:nvSpPr>
        <p:spPr/>
        <p:txBody>
          <a:bodyPr/>
          <a:lstStyle/>
          <a:p>
            <a:r>
              <a:rPr lang="en-US" sz="1800" dirty="0" err="1"/>
              <a:t>OpenMP</a:t>
            </a:r>
            <a:r>
              <a:rPr lang="en-US" sz="1800" baseline="30000" dirty="0"/>
              <a:t>*</a:t>
            </a:r>
            <a:r>
              <a:rPr lang="en-US" sz="1800" dirty="0"/>
              <a:t> Support in </a:t>
            </a:r>
            <a:r>
              <a:rPr lang="en-US" sz="1800" dirty="0" smtClean="0"/>
              <a:t>Clang/LLVM: Status </a:t>
            </a:r>
            <a:r>
              <a:rPr lang="en-US" sz="1800" dirty="0"/>
              <a:t>Update and Future </a:t>
            </a:r>
            <a:r>
              <a:rPr lang="en-US" sz="1800" dirty="0" smtClean="0"/>
              <a:t>Directions</a:t>
            </a:r>
            <a:endParaRPr lang="en-US" dirty="0" smtClean="0"/>
          </a:p>
          <a:p>
            <a:r>
              <a:rPr lang="en-US" sz="1400" dirty="0"/>
              <a:t>Alexey Bataev, Zinovy Nis</a:t>
            </a:r>
            <a:endParaRPr lang="en-US" dirty="0"/>
          </a:p>
          <a:p>
            <a:endParaRPr lang="ru-RU" dirty="0"/>
          </a:p>
        </p:txBody>
      </p:sp>
      <p:sp>
        <p:nvSpPr>
          <p:cNvPr id="3" name="Slide Number Placeholder 2"/>
          <p:cNvSpPr>
            <a:spLocks noGrp="1"/>
          </p:cNvSpPr>
          <p:nvPr>
            <p:ph type="sldNum" sz="quarter" idx="12"/>
          </p:nvPr>
        </p:nvSpPr>
        <p:spPr/>
        <p:txBody>
          <a:bodyPr/>
          <a:lstStyle/>
          <a:p>
            <a:fld id="{EE2556C5-CE8C-6547-B838-EA80C61A4AF7}" type="slidenum">
              <a:rPr lang="en-US" smtClean="0"/>
              <a:pPr/>
              <a:t>18</a:t>
            </a:fld>
            <a:endParaRPr lang="en-US" dirty="0"/>
          </a:p>
        </p:txBody>
      </p:sp>
    </p:spTree>
    <p:extLst>
      <p:ext uri="{BB962C8B-B14F-4D97-AF65-F5344CB8AC3E}">
        <p14:creationId xmlns:p14="http://schemas.microsoft.com/office/powerpoint/2010/main" val="37721407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228600"/>
            <a:ext cx="8229600" cy="989013"/>
          </a:xfrm>
        </p:spPr>
        <p:txBody>
          <a:bodyPr/>
          <a:lstStyle/>
          <a:p>
            <a:r>
              <a:rPr lang="en-US" altLang="en-US" smtClean="0">
                <a:latin typeface="+mn-lt"/>
              </a:rPr>
              <a:t>Legal Disclaimer &amp; Optimization Notice</a:t>
            </a:r>
          </a:p>
        </p:txBody>
      </p:sp>
      <p:sp>
        <p:nvSpPr>
          <p:cNvPr id="24579" name="Content Placeholder 3"/>
          <p:cNvSpPr>
            <a:spLocks noGrp="1"/>
          </p:cNvSpPr>
          <p:nvPr>
            <p:ph idx="1"/>
          </p:nvPr>
        </p:nvSpPr>
        <p:spPr>
          <a:xfrm>
            <a:off x="455613" y="1600200"/>
            <a:ext cx="8167687" cy="4625975"/>
          </a:xfrm>
        </p:spPr>
        <p:txBody>
          <a:bodyPr/>
          <a:lstStyle/>
          <a:p>
            <a:r>
              <a:rPr lang="en-US" altLang="en-US" sz="1200" dirty="0" smtClean="0">
                <a:latin typeface="+mn-lt"/>
              </a:rPr>
              <a:t>INFORMATION IN THIS DOCUMENT IS PROVIDED “AS IS”. NO LICENSE, EXPRESS OR IMPLIED, BY ESTOPPEL OR OTHERWISE, TO ANY INTELLECTUAL PROPERTY RIGHTS IS GRANTED BY THIS DOCUMENT. INTEL ASSUMES NO LIABILITY WHATSOEVER AND INTEL DISCLAIMS ANY EXPRESS OR IMPLIED WARRANTY, RELATING TO THIS INFORMATION INCLUDING LIABILITY OR WARRANTIES RELATING TO FITNESS FOR A PARTICULAR PURPOSE, MERCHANTABILITY, OR INFRINGEMENT OF ANY PATENT, COPYRIGHT OR OTHER INTELLECTUAL PROPERTY RIGHT.</a:t>
            </a:r>
          </a:p>
          <a:p>
            <a:r>
              <a:rPr lang="en-US" altLang="en-US" sz="1200" dirty="0" smtClean="0">
                <a:latin typeface="+mn-lt"/>
              </a:rPr>
              <a:t>Software and workloads used in performance tests may have been optimized for performance only on Intel microprocessors.  Performance tests, such as </a:t>
            </a:r>
            <a:r>
              <a:rPr lang="en-US" altLang="en-US" sz="1200" dirty="0" err="1" smtClean="0">
                <a:latin typeface="+mn-lt"/>
              </a:rPr>
              <a:t>SYSmark</a:t>
            </a:r>
            <a:r>
              <a:rPr lang="en-US" altLang="en-US" sz="1200" dirty="0" smtClean="0">
                <a:latin typeface="+mn-lt"/>
              </a:rPr>
              <a:t> and </a:t>
            </a:r>
            <a:r>
              <a:rPr lang="en-US" altLang="en-US" sz="1200" dirty="0" err="1" smtClean="0">
                <a:latin typeface="+mn-lt"/>
              </a:rPr>
              <a:t>MobileMark</a:t>
            </a:r>
            <a:r>
              <a:rPr lang="en-US" altLang="en-US" sz="1200" dirty="0" smtClean="0">
                <a:latin typeface="+mn-lt"/>
              </a:rPr>
              <a:t>, are measured using specific computer systems, components, software, operations and functions.  Any change to any of those factors may cause the results to vary.  You should consult other information and performance tests to assist you in fully evaluating your contemplated purchases, including the performance of that product when combined with other products. </a:t>
            </a:r>
          </a:p>
          <a:p>
            <a:r>
              <a:rPr lang="en-US" altLang="en-US" sz="1200" dirty="0" smtClean="0">
                <a:latin typeface="+mn-lt"/>
              </a:rPr>
              <a:t>Copyright © 2014, Intel Corporation. All rights reserved. Intel, Pentium, Xeon, Xeon Phi, Core, </a:t>
            </a:r>
            <a:r>
              <a:rPr lang="en-US" altLang="en-US" sz="1200" dirty="0" err="1" smtClean="0">
                <a:latin typeface="+mn-lt"/>
              </a:rPr>
              <a:t>VTune</a:t>
            </a:r>
            <a:r>
              <a:rPr lang="en-US" altLang="en-US" sz="1200" dirty="0" smtClean="0">
                <a:latin typeface="+mn-lt"/>
              </a:rPr>
              <a:t>, </a:t>
            </a:r>
            <a:r>
              <a:rPr lang="en-US" altLang="en-US" sz="1200" dirty="0" err="1" smtClean="0">
                <a:latin typeface="+mn-lt"/>
              </a:rPr>
              <a:t>Cilk</a:t>
            </a:r>
            <a:r>
              <a:rPr lang="en-US" altLang="en-US" sz="1200" dirty="0" smtClean="0">
                <a:latin typeface="+mn-lt"/>
              </a:rPr>
              <a:t>, and the Intel logo are trademarks of Intel Corporation in the U.S. and other countries.</a:t>
            </a:r>
          </a:p>
        </p:txBody>
      </p:sp>
      <p:graphicFrame>
        <p:nvGraphicFramePr>
          <p:cNvPr id="8" name="Table 7"/>
          <p:cNvGraphicFramePr>
            <a:graphicFrameLocks noGrp="1"/>
          </p:cNvGraphicFramePr>
          <p:nvPr/>
        </p:nvGraphicFramePr>
        <p:xfrm>
          <a:off x="457200" y="4319588"/>
          <a:ext cx="8251825" cy="1828800"/>
        </p:xfrm>
        <a:graphic>
          <a:graphicData uri="http://schemas.openxmlformats.org/drawingml/2006/table">
            <a:tbl>
              <a:tblPr/>
              <a:tblGrid>
                <a:gridCol w="8251825"/>
              </a:tblGrid>
              <a:tr h="27431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mn-lt"/>
                          <a:ea typeface="MS PGothic" pitchFamily="34" charset="-128"/>
                        </a:rPr>
                        <a:t>Optimization Notice</a:t>
                      </a:r>
                    </a:p>
                  </a:txBody>
                  <a:tcPr marL="91425" marR="91425"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r>
              <a:tr h="1554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mn-lt"/>
                          <a:ea typeface="MS PGothic" pitchFamily="34" charset="-128"/>
                        </a:rPr>
                        <a:t>Intel</a:t>
                      </a:r>
                      <a:r>
                        <a:rPr kumimoji="0" lang="en-US" altLang="en-US" sz="1200" b="0" i="0" u="none" strike="noStrike" cap="none" normalizeH="0" baseline="0" dirty="0" smtClean="0">
                          <a:ln>
                            <a:noFill/>
                          </a:ln>
                          <a:solidFill>
                            <a:srgbClr val="000000"/>
                          </a:solidFill>
                          <a:effectLst/>
                          <a:latin typeface="+mn-lt"/>
                          <a:ea typeface="MS PGothic" pitchFamily="34" charset="-128"/>
                        </a:rPr>
                        <a:t>’</a:t>
                      </a:r>
                      <a:r>
                        <a:rPr kumimoji="0" lang="en-US" sz="1200" b="0" i="0" u="none" strike="noStrike" cap="none" normalizeH="0" baseline="0" dirty="0" smtClean="0">
                          <a:ln>
                            <a:noFill/>
                          </a:ln>
                          <a:solidFill>
                            <a:srgbClr val="000000"/>
                          </a:solidFill>
                          <a:effectLst/>
                          <a:latin typeface="+mn-lt"/>
                          <a:ea typeface="MS PGothic" pitchFamily="34" charset="-128"/>
                        </a:rPr>
                        <a:t>s compilers may or may not optimize to the same degree for non-Intel microprocessors for optimizations that are not unique to Intel microprocessors. These optimizations include SSE2, SSE3, and SSSE3 instruction sets and other optimizations. Intel does not guarantee the availability, functionality, or effectiveness of any optimization on microprocessors not manufactured by Intel. Microprocessor-dependent optimizations in this product are intended for use with Intel microprocessors. Certain optimizations not specific to Intel microarchitecture are reserved for Intel microprocessors. Please refer to the applicable product User and Reference Guides for more information regarding the specific instruction sets covered by this notice.</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mn-lt"/>
                          <a:ea typeface="MS PGothic" pitchFamily="34" charset="-128"/>
                        </a:rPr>
                        <a:t>Notice revision #20110804</a:t>
                      </a:r>
                    </a:p>
                  </a:txBody>
                  <a:tcPr marL="91425" marR="91425"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r>
            </a:tbl>
          </a:graphicData>
        </a:graphic>
      </p:graphicFrame>
      <p:sp>
        <p:nvSpPr>
          <p:cNvPr id="2" name="Slide Number Placeholder 1"/>
          <p:cNvSpPr>
            <a:spLocks noGrp="1"/>
          </p:cNvSpPr>
          <p:nvPr>
            <p:ph type="sldNum" sz="quarter" idx="12"/>
          </p:nvPr>
        </p:nvSpPr>
        <p:spPr/>
        <p:txBody>
          <a:bodyPr/>
          <a:lstStyle/>
          <a:p>
            <a:pPr>
              <a:defRPr/>
            </a:pPr>
            <a:fld id="{E2E972C9-3D20-468C-BBF1-A1AAD9D360EF}" type="slidenum">
              <a:rPr lang="en-US" altLang="en-US" smtClean="0"/>
              <a:pPr>
                <a:defRPr/>
              </a:pPr>
              <a:t>19</a:t>
            </a:fld>
            <a:endParaRPr lang="en-US" altLang="en-US" dirty="0"/>
          </a:p>
        </p:txBody>
      </p:sp>
      <p:sp>
        <p:nvSpPr>
          <p:cNvPr id="4" name="Rectangle 3"/>
          <p:cNvSpPr/>
          <p:nvPr/>
        </p:nvSpPr>
        <p:spPr>
          <a:xfrm>
            <a:off x="16669" y="6700838"/>
            <a:ext cx="1078706" cy="1571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2669021"/>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indent="-457200">
              <a:buFont typeface="+mj-lt"/>
              <a:buAutoNum type="arabicPeriod"/>
            </a:pPr>
            <a:r>
              <a:rPr lang="en-US" dirty="0" smtClean="0">
                <a:solidFill>
                  <a:schemeClr val="accent1"/>
                </a:solidFill>
              </a:rPr>
              <a:t>Intro</a:t>
            </a:r>
          </a:p>
          <a:p>
            <a:pPr marL="457200" indent="-457200">
              <a:buFont typeface="+mj-lt"/>
              <a:buAutoNum type="arabicPeriod"/>
            </a:pPr>
            <a:r>
              <a:rPr lang="en-US" dirty="0" smtClean="0">
                <a:solidFill>
                  <a:schemeClr val="accent1"/>
                </a:solidFill>
              </a:rPr>
              <a:t>Status</a:t>
            </a:r>
          </a:p>
          <a:p>
            <a:pPr marL="457200" indent="-457200">
              <a:buFont typeface="+mj-lt"/>
              <a:buAutoNum type="arabicPeriod"/>
            </a:pPr>
            <a:r>
              <a:rPr lang="en-US" dirty="0" smtClean="0">
                <a:solidFill>
                  <a:schemeClr val="accent1"/>
                </a:solidFill>
              </a:rPr>
              <a:t>Runtime Library</a:t>
            </a:r>
          </a:p>
          <a:p>
            <a:pPr marL="457200" indent="-457200">
              <a:buFont typeface="+mj-lt"/>
              <a:buAutoNum type="arabicPeriod"/>
            </a:pPr>
            <a:r>
              <a:rPr lang="en-US" dirty="0" smtClean="0"/>
              <a:t>Coprocessor/Accelerator </a:t>
            </a:r>
            <a:r>
              <a:rPr lang="en-US" dirty="0"/>
              <a:t>Support</a:t>
            </a:r>
            <a:endParaRPr lang="en-US" dirty="0" smtClean="0">
              <a:solidFill>
                <a:schemeClr val="accent1"/>
              </a:solidFill>
            </a:endParaRPr>
          </a:p>
          <a:p>
            <a:pPr marL="457200" indent="-457200">
              <a:buFont typeface="+mj-lt"/>
              <a:buAutoNum type="arabicPeriod"/>
            </a:pPr>
            <a:r>
              <a:rPr lang="en-US" dirty="0" smtClean="0">
                <a:solidFill>
                  <a:schemeClr val="accent1"/>
                </a:solidFill>
              </a:rPr>
              <a:t>SIMD Features &amp; Status</a:t>
            </a:r>
            <a:endParaRPr lang="ru-RU" dirty="0">
              <a:solidFill>
                <a:schemeClr val="accent1"/>
              </a:solidFill>
            </a:endParaRPr>
          </a:p>
        </p:txBody>
      </p:sp>
      <p:sp>
        <p:nvSpPr>
          <p:cNvPr id="3" name="Slide Number Placeholder 2"/>
          <p:cNvSpPr>
            <a:spLocks noGrp="1"/>
          </p:cNvSpPr>
          <p:nvPr>
            <p:ph type="sldNum" sz="quarter" idx="12"/>
          </p:nvPr>
        </p:nvSpPr>
        <p:spPr/>
        <p:txBody>
          <a:bodyPr/>
          <a:lstStyle/>
          <a:p>
            <a:fld id="{EE2556C5-CE8C-6547-B838-EA80C61A4AF7}" type="slidenum">
              <a:rPr lang="en-US" smtClean="0"/>
              <a:pPr/>
              <a:t>2</a:t>
            </a:fld>
            <a:endParaRPr lang="en-US" dirty="0"/>
          </a:p>
        </p:txBody>
      </p:sp>
      <p:sp>
        <p:nvSpPr>
          <p:cNvPr id="4" name="Title 3"/>
          <p:cNvSpPr>
            <a:spLocks noGrp="1"/>
          </p:cNvSpPr>
          <p:nvPr>
            <p:ph type="title"/>
          </p:nvPr>
        </p:nvSpPr>
        <p:spPr/>
        <p:txBody>
          <a:bodyPr/>
          <a:lstStyle/>
          <a:p>
            <a:r>
              <a:rPr lang="en-US" dirty="0" smtClean="0"/>
              <a:t>Agenda</a:t>
            </a:r>
            <a:endParaRPr lang="ru-RU" dirty="0"/>
          </a:p>
        </p:txBody>
      </p:sp>
    </p:spTree>
    <p:extLst>
      <p:ext uri="{BB962C8B-B14F-4D97-AF65-F5344CB8AC3E}">
        <p14:creationId xmlns:p14="http://schemas.microsoft.com/office/powerpoint/2010/main" val="33731089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Backup</a:t>
            </a:r>
            <a:endParaRPr lang="ru-RU" dirty="0"/>
          </a:p>
        </p:txBody>
      </p:sp>
      <p:sp>
        <p:nvSpPr>
          <p:cNvPr id="4" name="Text Placeholder 3"/>
          <p:cNvSpPr>
            <a:spLocks noGrp="1"/>
          </p:cNvSpPr>
          <p:nvPr>
            <p:ph type="body" idx="1"/>
          </p:nvPr>
        </p:nvSpPr>
        <p:spPr/>
        <p:txBody>
          <a:bodyPr/>
          <a:lstStyle/>
          <a:p>
            <a:endParaRPr lang="ru-RU"/>
          </a:p>
        </p:txBody>
      </p:sp>
      <p:sp>
        <p:nvSpPr>
          <p:cNvPr id="3" name="Slide Number Placeholder 2"/>
          <p:cNvSpPr>
            <a:spLocks noGrp="1"/>
          </p:cNvSpPr>
          <p:nvPr>
            <p:ph type="sldNum" sz="quarter" idx="12"/>
          </p:nvPr>
        </p:nvSpPr>
        <p:spPr/>
        <p:txBody>
          <a:bodyPr/>
          <a:lstStyle/>
          <a:p>
            <a:fld id="{EE2556C5-CE8C-6547-B838-EA80C61A4AF7}" type="slidenum">
              <a:rPr lang="en-US" smtClean="0"/>
              <a:pPr/>
              <a:t>20</a:t>
            </a:fld>
            <a:endParaRPr lang="en-US" dirty="0"/>
          </a:p>
        </p:txBody>
      </p:sp>
    </p:spTree>
    <p:extLst>
      <p:ext uri="{BB962C8B-B14F-4D97-AF65-F5344CB8AC3E}">
        <p14:creationId xmlns:p14="http://schemas.microsoft.com/office/powerpoint/2010/main" val="37133460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E2556C5-CE8C-6547-B838-EA80C61A4AF7}" type="slidenum">
              <a:rPr lang="en-US" smtClean="0"/>
              <a:pPr/>
              <a:t>21</a:t>
            </a:fld>
            <a:endParaRPr lang="en-US" dirty="0"/>
          </a:p>
        </p:txBody>
      </p:sp>
      <p:sp>
        <p:nvSpPr>
          <p:cNvPr id="2" name="Title 1"/>
          <p:cNvSpPr>
            <a:spLocks noGrp="1"/>
          </p:cNvSpPr>
          <p:nvPr>
            <p:ph type="title"/>
          </p:nvPr>
        </p:nvSpPr>
        <p:spPr/>
        <p:txBody>
          <a:bodyPr/>
          <a:lstStyle/>
          <a:p>
            <a:r>
              <a:rPr lang="en-US" dirty="0" err="1"/>
              <a:t>OpenMP</a:t>
            </a:r>
            <a:r>
              <a:rPr lang="en-US" dirty="0"/>
              <a:t> </a:t>
            </a:r>
            <a:r>
              <a:rPr lang="en-US" dirty="0" smtClean="0"/>
              <a:t>Constructs Representation: Continued</a:t>
            </a:r>
            <a:endParaRPr lang="ru-RU" dirty="0"/>
          </a:p>
        </p:txBody>
      </p:sp>
      <p:sp>
        <p:nvSpPr>
          <p:cNvPr id="6" name="Rectangle 2"/>
          <p:cNvSpPr>
            <a:spLocks noChangeArrowheads="1"/>
          </p:cNvSpPr>
          <p:nvPr/>
        </p:nvSpPr>
        <p:spPr bwMode="auto">
          <a:xfrm>
            <a:off x="502920" y="195596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Text Box 1"/>
          <p:cNvSpPr txBox="1">
            <a:spLocks noChangeArrowheads="1"/>
          </p:cNvSpPr>
          <p:nvPr/>
        </p:nvSpPr>
        <p:spPr bwMode="auto">
          <a:xfrm>
            <a:off x="502920" y="1968798"/>
            <a:ext cx="2674620" cy="375922"/>
          </a:xfrm>
          <a:prstGeom prst="rect">
            <a:avLst/>
          </a:prstGeom>
          <a:solidFill>
            <a:srgbClr val="2E74B5"/>
          </a:solidFill>
          <a:ln w="254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err="1" smtClean="0">
                <a:ln>
                  <a:noFill/>
                </a:ln>
                <a:solidFill>
                  <a:srgbClr val="FFFFFF"/>
                </a:solidFill>
                <a:effectLst/>
                <a:ea typeface="Calibri" panose="020F0502020204030204" pitchFamily="34" charset="0"/>
                <a:cs typeface="Times New Roman" panose="02020603050405020304" pitchFamily="18" charset="0"/>
              </a:rPr>
              <a:t>OMPParallelDirective</a:t>
            </a:r>
            <a:endParaRPr kumimoji="0" lang="en-US"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5" name="Text Box 4"/>
          <p:cNvSpPr txBox="1">
            <a:spLocks noChangeArrowheads="1"/>
          </p:cNvSpPr>
          <p:nvPr/>
        </p:nvSpPr>
        <p:spPr bwMode="auto">
          <a:xfrm>
            <a:off x="3806889" y="2316867"/>
            <a:ext cx="2065101" cy="342356"/>
          </a:xfrm>
          <a:prstGeom prst="rect">
            <a:avLst/>
          </a:prstGeom>
          <a:solidFill>
            <a:srgbClr val="2E74B5"/>
          </a:solidFill>
          <a:ln w="25400">
            <a:solidFill>
              <a:srgbClr val="1F4D78"/>
            </a:solid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err="1" smtClean="0">
                <a:ln>
                  <a:noFill/>
                </a:ln>
                <a:solidFill>
                  <a:srgbClr val="FFFFFF"/>
                </a:solidFill>
                <a:effectLst/>
                <a:ea typeface="Calibri" panose="020F0502020204030204" pitchFamily="34" charset="0"/>
                <a:cs typeface="Times New Roman" panose="02020603050405020304" pitchFamily="18" charset="0"/>
              </a:rPr>
              <a:t>CapturedStmt</a:t>
            </a:r>
            <a:endParaRPr kumimoji="0" lang="en-US" altLang="ru-RU" b="0" i="0" u="none" strike="noStrike" cap="none" normalizeH="0" baseline="0" dirty="0" smtClean="0">
              <a:ln>
                <a:noFill/>
              </a:ln>
              <a:solidFill>
                <a:schemeClr val="tx1"/>
              </a:solidFill>
              <a:effectLst/>
            </a:endParaRPr>
          </a:p>
        </p:txBody>
      </p:sp>
      <p:cxnSp>
        <p:nvCxnSpPr>
          <p:cNvPr id="16" name="Straight Connector 15"/>
          <p:cNvCxnSpPr>
            <a:stCxn id="10" idx="3"/>
            <a:endCxn id="15" idx="1"/>
          </p:cNvCxnSpPr>
          <p:nvPr/>
        </p:nvCxnSpPr>
        <p:spPr>
          <a:xfrm>
            <a:off x="3177540" y="2156759"/>
            <a:ext cx="629349" cy="331286"/>
          </a:xfrm>
          <a:prstGeom prst="line">
            <a:avLst/>
          </a:prstGeom>
          <a:ln w="25400" cmpd="sng">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9" name="Rectangle 16"/>
          <p:cNvSpPr>
            <a:spLocks noChangeArrowheads="1"/>
          </p:cNvSpPr>
          <p:nvPr/>
        </p:nvSpPr>
        <p:spPr bwMode="auto">
          <a:xfrm>
            <a:off x="670560" y="30975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r>
            <a:br>
              <a:rPr kumimoji="0" lang="ru-RU" altLang="ru-RU"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
        <p:nvSpPr>
          <p:cNvPr id="49" name="Text Box 6"/>
          <p:cNvSpPr txBox="1">
            <a:spLocks noChangeArrowheads="1"/>
          </p:cNvSpPr>
          <p:nvPr/>
        </p:nvSpPr>
        <p:spPr bwMode="auto">
          <a:xfrm>
            <a:off x="3806889" y="1649084"/>
            <a:ext cx="2065101" cy="365443"/>
          </a:xfrm>
          <a:prstGeom prst="rect">
            <a:avLst/>
          </a:prstGeom>
          <a:solidFill>
            <a:srgbClr val="2E74B5"/>
          </a:solidFill>
          <a:ln w="25400">
            <a:solidFill>
              <a:srgbClr val="1F4D78"/>
            </a:solid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err="1" smtClean="0">
                <a:ln>
                  <a:noFill/>
                </a:ln>
                <a:solidFill>
                  <a:srgbClr val="FFFFFF"/>
                </a:solidFill>
                <a:effectLst/>
                <a:ea typeface="Calibri" panose="020F0502020204030204" pitchFamily="34" charset="0"/>
                <a:cs typeface="Times New Roman" panose="02020603050405020304" pitchFamily="18" charset="0"/>
              </a:rPr>
              <a:t>OMPIFClause</a:t>
            </a:r>
            <a:endParaRPr kumimoji="0" lang="en-US" altLang="ru-RU" b="0" i="0" u="none" strike="noStrike" cap="none" normalizeH="0" baseline="0" dirty="0" smtClean="0">
              <a:ln>
                <a:noFill/>
              </a:ln>
              <a:solidFill>
                <a:schemeClr val="tx1"/>
              </a:solidFill>
              <a:effectLst/>
            </a:endParaRPr>
          </a:p>
        </p:txBody>
      </p:sp>
      <p:cxnSp>
        <p:nvCxnSpPr>
          <p:cNvPr id="50" name="Straight Connector 49"/>
          <p:cNvCxnSpPr>
            <a:stCxn id="10" idx="3"/>
            <a:endCxn id="49" idx="1"/>
          </p:cNvCxnSpPr>
          <p:nvPr/>
        </p:nvCxnSpPr>
        <p:spPr>
          <a:xfrm flipV="1">
            <a:off x="3177540" y="1831806"/>
            <a:ext cx="629349" cy="324953"/>
          </a:xfrm>
          <a:prstGeom prst="line">
            <a:avLst/>
          </a:prstGeom>
          <a:ln w="25400" cmpd="sng">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569051" y="2808752"/>
            <a:ext cx="7583461" cy="3293209"/>
          </a:xfrm>
          <a:prstGeom prst="rect">
            <a:avLst/>
          </a:prstGeom>
          <a:solidFill>
            <a:schemeClr val="accent6">
              <a:lumMod val="40000"/>
              <a:lumOff val="60000"/>
            </a:schemeClr>
          </a:solidFill>
          <a:ln>
            <a:solidFill>
              <a:schemeClr val="tx1">
                <a:lumMod val="95000"/>
                <a:lumOff val="5000"/>
              </a:schemeClr>
            </a:solidFill>
          </a:ln>
          <a:effectLst/>
        </p:spPr>
        <p:style>
          <a:lnRef idx="1">
            <a:schemeClr val="dk1"/>
          </a:lnRef>
          <a:fillRef idx="2">
            <a:schemeClr val="dk1"/>
          </a:fillRef>
          <a:effectRef idx="1">
            <a:schemeClr val="dk1"/>
          </a:effectRef>
          <a:fontRef idx="minor">
            <a:schemeClr val="dk1"/>
          </a:fontRef>
        </p:style>
        <p:txBody>
          <a:bodyPr wrap="square" lIns="137160" tIns="91440" rIns="45720" bIns="91440">
            <a:spAutoFit/>
          </a:bodyPr>
          <a:lstStyle/>
          <a:p>
            <a:pPr>
              <a:lnSpc>
                <a:spcPct val="75000"/>
              </a:lnSpc>
              <a:spcBef>
                <a:spcPts val="600"/>
              </a:spcBef>
              <a:defRPr/>
            </a:pPr>
            <a:r>
              <a:rPr lang="en-US" sz="1600" dirty="0" err="1" smtClean="0">
                <a:cs typeface="Courier New" panose="02070309020205020404" pitchFamily="49" charset="0"/>
              </a:rPr>
              <a:t>br</a:t>
            </a:r>
            <a:r>
              <a:rPr lang="en-US" sz="1600" dirty="0" smtClean="0">
                <a:cs typeface="Courier New" panose="02070309020205020404" pitchFamily="49" charset="0"/>
              </a:rPr>
              <a:t> </a:t>
            </a:r>
            <a:r>
              <a:rPr lang="en-US" sz="1600" dirty="0">
                <a:cs typeface="Courier New" panose="02070309020205020404" pitchFamily="49" charset="0"/>
              </a:rPr>
              <a:t>i1 </a:t>
            </a:r>
            <a:r>
              <a:rPr lang="en-US" sz="1600" b="1" dirty="0">
                <a:cs typeface="Courier New" panose="02070309020205020404" pitchFamily="49" charset="0"/>
              </a:rPr>
              <a:t>&lt;</a:t>
            </a:r>
            <a:r>
              <a:rPr lang="en-US" sz="1600" b="1" dirty="0" smtClean="0">
                <a:cs typeface="Courier New" panose="02070309020205020404" pitchFamily="49" charset="0"/>
              </a:rPr>
              <a:t>condition&gt;</a:t>
            </a:r>
            <a:r>
              <a:rPr lang="en-US" sz="1600" dirty="0" smtClean="0">
                <a:cs typeface="Courier New" panose="02070309020205020404" pitchFamily="49" charset="0"/>
              </a:rPr>
              <a:t>, </a:t>
            </a:r>
            <a:r>
              <a:rPr lang="en-US" sz="1600" dirty="0">
                <a:cs typeface="Courier New" panose="02070309020205020404" pitchFamily="49" charset="0"/>
              </a:rPr>
              <a:t>label %</a:t>
            </a:r>
            <a:r>
              <a:rPr lang="en-US" sz="1600" dirty="0" err="1" smtClean="0">
                <a:cs typeface="Courier New" panose="02070309020205020404" pitchFamily="49" charset="0"/>
              </a:rPr>
              <a:t>omp.if.then</a:t>
            </a:r>
            <a:r>
              <a:rPr lang="en-US" sz="1600" dirty="0" smtClean="0">
                <a:cs typeface="Courier New" panose="02070309020205020404" pitchFamily="49" charset="0"/>
              </a:rPr>
              <a:t>, </a:t>
            </a:r>
            <a:r>
              <a:rPr lang="en-US" sz="1600" dirty="0" err="1" smtClean="0">
                <a:cs typeface="Courier New" panose="02070309020205020404" pitchFamily="49" charset="0"/>
              </a:rPr>
              <a:t>label%omp.if.else</a:t>
            </a:r>
            <a:r>
              <a:rPr lang="en-US" sz="1600" dirty="0">
                <a:cs typeface="Courier New" panose="02070309020205020404" pitchFamily="49" charset="0"/>
              </a:rPr>
              <a:t/>
            </a:r>
            <a:br>
              <a:rPr lang="en-US" sz="1600" dirty="0">
                <a:cs typeface="Courier New" panose="02070309020205020404" pitchFamily="49" charset="0"/>
              </a:rPr>
            </a:br>
            <a:r>
              <a:rPr lang="en-US" sz="1600" dirty="0" err="1">
                <a:cs typeface="Courier New" panose="02070309020205020404" pitchFamily="49" charset="0"/>
              </a:rPr>
              <a:t>omp.if.else</a:t>
            </a:r>
            <a:r>
              <a:rPr lang="en-US" sz="1600" dirty="0">
                <a:cs typeface="Courier New" panose="02070309020205020404" pitchFamily="49" charset="0"/>
              </a:rPr>
              <a:t>:</a:t>
            </a:r>
            <a:br>
              <a:rPr lang="en-US" sz="1600" dirty="0">
                <a:cs typeface="Courier New" panose="02070309020205020404" pitchFamily="49" charset="0"/>
              </a:rPr>
            </a:br>
            <a:r>
              <a:rPr lang="en-US" sz="1600" dirty="0" smtClean="0">
                <a:cs typeface="Courier New" panose="02070309020205020404" pitchFamily="49" charset="0"/>
              </a:rPr>
              <a:t> </a:t>
            </a:r>
            <a:r>
              <a:rPr lang="en-US" sz="1600" b="1" dirty="0">
                <a:cs typeface="Courier New" panose="02070309020205020404" pitchFamily="49" charset="0"/>
              </a:rPr>
              <a:t>&lt;body&gt;</a:t>
            </a:r>
            <a:r>
              <a:rPr lang="en-US" sz="1600" dirty="0">
                <a:cs typeface="Courier New" panose="02070309020205020404" pitchFamily="49" charset="0"/>
              </a:rPr>
              <a:t/>
            </a:r>
            <a:br>
              <a:rPr lang="en-US" sz="1600" dirty="0">
                <a:cs typeface="Courier New" panose="02070309020205020404" pitchFamily="49" charset="0"/>
              </a:rPr>
            </a:br>
            <a:r>
              <a:rPr lang="en-US" sz="1600" dirty="0" err="1" smtClean="0">
                <a:cs typeface="Courier New" panose="02070309020205020404" pitchFamily="49" charset="0"/>
              </a:rPr>
              <a:t>br</a:t>
            </a:r>
            <a:r>
              <a:rPr lang="en-US" sz="1600" dirty="0" smtClean="0">
                <a:cs typeface="Courier New" panose="02070309020205020404" pitchFamily="49" charset="0"/>
              </a:rPr>
              <a:t> </a:t>
            </a:r>
            <a:r>
              <a:rPr lang="en-US" sz="1600" dirty="0">
                <a:cs typeface="Courier New" panose="02070309020205020404" pitchFamily="49" charset="0"/>
              </a:rPr>
              <a:t>label %</a:t>
            </a:r>
            <a:r>
              <a:rPr lang="en-US" sz="1600" dirty="0" err="1">
                <a:cs typeface="Courier New" panose="02070309020205020404" pitchFamily="49" charset="0"/>
              </a:rPr>
              <a:t>omp.if.end</a:t>
            </a:r>
            <a:r>
              <a:rPr lang="en-US" sz="1600" dirty="0">
                <a:cs typeface="Courier New" panose="02070309020205020404" pitchFamily="49" charset="0"/>
              </a:rPr>
              <a:t/>
            </a:r>
            <a:br>
              <a:rPr lang="en-US" sz="1600" dirty="0">
                <a:cs typeface="Courier New" panose="02070309020205020404" pitchFamily="49" charset="0"/>
              </a:rPr>
            </a:br>
            <a:r>
              <a:rPr lang="en-US" sz="1600" dirty="0" err="1">
                <a:cs typeface="Courier New" panose="02070309020205020404" pitchFamily="49" charset="0"/>
              </a:rPr>
              <a:t>omp.if.then</a:t>
            </a:r>
            <a:r>
              <a:rPr lang="en-US" sz="1600" dirty="0">
                <a:cs typeface="Courier New" panose="02070309020205020404" pitchFamily="49" charset="0"/>
              </a:rPr>
              <a:t>:</a:t>
            </a:r>
            <a:br>
              <a:rPr lang="en-US" sz="1600" dirty="0">
                <a:cs typeface="Courier New" panose="02070309020205020404" pitchFamily="49" charset="0"/>
              </a:rPr>
            </a:br>
            <a:r>
              <a:rPr lang="en-US" sz="1600" dirty="0">
                <a:cs typeface="Courier New" panose="02070309020205020404" pitchFamily="49" charset="0"/>
              </a:rPr>
              <a:t>  %3 = </a:t>
            </a:r>
            <a:r>
              <a:rPr lang="en-US" sz="1600" dirty="0" err="1">
                <a:cs typeface="Courier New" panose="02070309020205020404" pitchFamily="49" charset="0"/>
              </a:rPr>
              <a:t>bitcast</a:t>
            </a:r>
            <a:r>
              <a:rPr lang="en-US" sz="1600" dirty="0">
                <a:cs typeface="Courier New" panose="02070309020205020404" pitchFamily="49" charset="0"/>
              </a:rPr>
              <a:t> %</a:t>
            </a:r>
            <a:r>
              <a:rPr lang="en-US" sz="1600" dirty="0" err="1">
                <a:cs typeface="Courier New" panose="02070309020205020404" pitchFamily="49" charset="0"/>
              </a:rPr>
              <a:t>struct.anon</a:t>
            </a:r>
            <a:r>
              <a:rPr lang="en-US" sz="1600" dirty="0">
                <a:cs typeface="Courier New" panose="02070309020205020404" pitchFamily="49" charset="0"/>
              </a:rPr>
              <a:t>* %</a:t>
            </a:r>
            <a:r>
              <a:rPr lang="en-US" sz="1600" dirty="0" err="1">
                <a:cs typeface="Courier New" panose="02070309020205020404" pitchFamily="49" charset="0"/>
              </a:rPr>
              <a:t>agg.captured</a:t>
            </a:r>
            <a:r>
              <a:rPr lang="en-US" sz="1600" dirty="0">
                <a:cs typeface="Courier New" panose="02070309020205020404" pitchFamily="49" charset="0"/>
              </a:rPr>
              <a:t> to i8*</a:t>
            </a:r>
            <a:br>
              <a:rPr lang="en-US" sz="1600" dirty="0">
                <a:cs typeface="Courier New" panose="02070309020205020404" pitchFamily="49" charset="0"/>
              </a:rPr>
            </a:br>
            <a:r>
              <a:rPr lang="en-US" sz="1600" dirty="0">
                <a:cs typeface="Courier New" panose="02070309020205020404" pitchFamily="49" charset="0"/>
              </a:rPr>
              <a:t>  call void </a:t>
            </a:r>
            <a:r>
              <a:rPr lang="en-US" sz="1600" b="1" dirty="0">
                <a:cs typeface="Courier New" panose="02070309020205020404" pitchFamily="49" charset="0"/>
              </a:rPr>
              <a:t>@__</a:t>
            </a:r>
            <a:r>
              <a:rPr lang="en-US" sz="1600" b="1" dirty="0" err="1">
                <a:cs typeface="Courier New" panose="02070309020205020404" pitchFamily="49" charset="0"/>
              </a:rPr>
              <a:t>kmpc_fork_call</a:t>
            </a:r>
            <a:r>
              <a:rPr lang="en-US" sz="1600" dirty="0" smtClean="0">
                <a:cs typeface="Courier New" panose="02070309020205020404" pitchFamily="49" charset="0"/>
              </a:rPr>
              <a:t>(&lt;</a:t>
            </a:r>
            <a:r>
              <a:rPr lang="en-US" sz="1600" dirty="0" err="1">
                <a:cs typeface="Courier New" panose="02070309020205020404" pitchFamily="49" charset="0"/>
              </a:rPr>
              <a:t>loc</a:t>
            </a:r>
            <a:r>
              <a:rPr lang="en-US" sz="1600" dirty="0">
                <a:cs typeface="Courier New" panose="02070309020205020404" pitchFamily="49" charset="0"/>
              </a:rPr>
              <a:t>&gt;, i32 1, void (i32*, i32*, ...)* </a:t>
            </a:r>
            <a:r>
              <a:rPr lang="en-US" sz="1600" dirty="0" err="1">
                <a:cs typeface="Courier New" panose="02070309020205020404" pitchFamily="49" charset="0"/>
              </a:rPr>
              <a:t>bitcast</a:t>
            </a:r>
            <a:r>
              <a:rPr lang="en-US" sz="1600" dirty="0">
                <a:cs typeface="Courier New" panose="02070309020205020404" pitchFamily="49" charset="0"/>
              </a:rPr>
              <a:t> (void (i32*, i32*, i8*)* </a:t>
            </a:r>
            <a:r>
              <a:rPr lang="en-US" sz="1600" b="1" dirty="0">
                <a:cs typeface="Courier New" panose="02070309020205020404" pitchFamily="49" charset="0"/>
              </a:rPr>
              <a:t>@.</a:t>
            </a:r>
            <a:r>
              <a:rPr lang="en-US" sz="1600" b="1" dirty="0" err="1">
                <a:cs typeface="Courier New" panose="02070309020205020404" pitchFamily="49" charset="0"/>
              </a:rPr>
              <a:t>omp_microtask</a:t>
            </a:r>
            <a:r>
              <a:rPr lang="en-US" sz="1600" b="1" dirty="0">
                <a:cs typeface="Courier New" panose="02070309020205020404" pitchFamily="49" charset="0"/>
              </a:rPr>
              <a:t>. </a:t>
            </a:r>
            <a:r>
              <a:rPr lang="en-US" sz="1600" dirty="0">
                <a:cs typeface="Courier New" panose="02070309020205020404" pitchFamily="49" charset="0"/>
              </a:rPr>
              <a:t>to void (i32*, i32*, ...)*), i8* </a:t>
            </a:r>
            <a:r>
              <a:rPr lang="en-US" sz="1600" dirty="0" smtClean="0">
                <a:cs typeface="Courier New" panose="02070309020205020404" pitchFamily="49" charset="0"/>
              </a:rPr>
              <a:t>&lt;</a:t>
            </a:r>
            <a:r>
              <a:rPr lang="en-US" sz="1600" dirty="0" err="1" smtClean="0">
                <a:cs typeface="Courier New" panose="02070309020205020404" pitchFamily="49" charset="0"/>
              </a:rPr>
              <a:t>captured_vars</a:t>
            </a:r>
            <a:r>
              <a:rPr lang="en-US" sz="1600" dirty="0" smtClean="0">
                <a:cs typeface="Courier New" panose="02070309020205020404" pitchFamily="49" charset="0"/>
              </a:rPr>
              <a:t>&gt;)</a:t>
            </a:r>
            <a:r>
              <a:rPr lang="en-US" sz="1600" dirty="0">
                <a:cs typeface="Courier New" panose="02070309020205020404" pitchFamily="49" charset="0"/>
              </a:rPr>
              <a:t/>
            </a:r>
            <a:br>
              <a:rPr lang="en-US" sz="1600" dirty="0">
                <a:cs typeface="Courier New" panose="02070309020205020404" pitchFamily="49" charset="0"/>
              </a:rPr>
            </a:br>
            <a:r>
              <a:rPr lang="en-US" sz="1600" dirty="0">
                <a:cs typeface="Courier New" panose="02070309020205020404" pitchFamily="49" charset="0"/>
              </a:rPr>
              <a:t>  </a:t>
            </a:r>
            <a:r>
              <a:rPr lang="en-US" sz="1600" dirty="0" err="1">
                <a:cs typeface="Courier New" panose="02070309020205020404" pitchFamily="49" charset="0"/>
              </a:rPr>
              <a:t>br</a:t>
            </a:r>
            <a:r>
              <a:rPr lang="en-US" sz="1600" dirty="0">
                <a:cs typeface="Courier New" panose="02070309020205020404" pitchFamily="49" charset="0"/>
              </a:rPr>
              <a:t> label %</a:t>
            </a:r>
            <a:r>
              <a:rPr lang="en-US" sz="1600" dirty="0" err="1">
                <a:cs typeface="Courier New" panose="02070309020205020404" pitchFamily="49" charset="0"/>
              </a:rPr>
              <a:t>omp.if.end</a:t>
            </a:r>
            <a:r>
              <a:rPr lang="en-US" sz="1600" dirty="0">
                <a:cs typeface="Courier New" panose="02070309020205020404" pitchFamily="49" charset="0"/>
              </a:rPr>
              <a:t/>
            </a:r>
            <a:br>
              <a:rPr lang="en-US" sz="1600" dirty="0">
                <a:cs typeface="Courier New" panose="02070309020205020404" pitchFamily="49" charset="0"/>
              </a:rPr>
            </a:br>
            <a:r>
              <a:rPr lang="en-US" sz="1600" dirty="0" err="1">
                <a:cs typeface="Courier New" panose="02070309020205020404" pitchFamily="49" charset="0"/>
              </a:rPr>
              <a:t>omp.if.end</a:t>
            </a:r>
            <a:r>
              <a:rPr lang="en-US" sz="1600" dirty="0">
                <a:cs typeface="Courier New" panose="02070309020205020404" pitchFamily="49" charset="0"/>
              </a:rPr>
              <a:t>:</a:t>
            </a:r>
            <a:br>
              <a:rPr lang="en-US" sz="1600" dirty="0">
                <a:cs typeface="Courier New" panose="02070309020205020404" pitchFamily="49" charset="0"/>
              </a:rPr>
            </a:br>
            <a:r>
              <a:rPr lang="en-US" sz="1600" dirty="0" smtClean="0">
                <a:cs typeface="Courier New" panose="02070309020205020404" pitchFamily="49" charset="0"/>
              </a:rPr>
              <a:t>…</a:t>
            </a:r>
          </a:p>
          <a:p>
            <a:pPr>
              <a:lnSpc>
                <a:spcPct val="75000"/>
              </a:lnSpc>
              <a:spcBef>
                <a:spcPts val="600"/>
              </a:spcBef>
              <a:defRPr/>
            </a:pPr>
            <a:r>
              <a:rPr lang="en-US" sz="1600" dirty="0">
                <a:cs typeface="Courier New" panose="02070309020205020404" pitchFamily="49" charset="0"/>
              </a:rPr>
              <a:t>define internal void </a:t>
            </a:r>
            <a:r>
              <a:rPr lang="en-US" sz="1600" b="1" dirty="0">
                <a:cs typeface="Courier New" panose="02070309020205020404" pitchFamily="49" charset="0"/>
              </a:rPr>
              <a:t>@.</a:t>
            </a:r>
            <a:r>
              <a:rPr lang="en-US" sz="1600" b="1" dirty="0" err="1">
                <a:cs typeface="Courier New" panose="02070309020205020404" pitchFamily="49" charset="0"/>
              </a:rPr>
              <a:t>omp_microtask</a:t>
            </a:r>
            <a:r>
              <a:rPr lang="en-US" sz="1600" dirty="0">
                <a:cs typeface="Courier New" panose="02070309020205020404" pitchFamily="49" charset="0"/>
              </a:rPr>
              <a:t>.(i32*, i32*, i8*) #0 {</a:t>
            </a:r>
            <a:br>
              <a:rPr lang="en-US" sz="1600" dirty="0">
                <a:cs typeface="Courier New" panose="02070309020205020404" pitchFamily="49" charset="0"/>
              </a:rPr>
            </a:br>
            <a:r>
              <a:rPr lang="en-US" sz="1600" dirty="0">
                <a:cs typeface="Courier New" panose="02070309020205020404" pitchFamily="49" charset="0"/>
              </a:rPr>
              <a:t>  %.</a:t>
            </a:r>
            <a:r>
              <a:rPr lang="en-US" sz="1600" dirty="0" err="1">
                <a:cs typeface="Courier New" panose="02070309020205020404" pitchFamily="49" charset="0"/>
              </a:rPr>
              <a:t>gtid</a:t>
            </a:r>
            <a:r>
              <a:rPr lang="en-US" sz="1600" dirty="0">
                <a:cs typeface="Courier New" panose="02070309020205020404" pitchFamily="49" charset="0"/>
              </a:rPr>
              <a:t>. = load i32* %0</a:t>
            </a:r>
            <a:br>
              <a:rPr lang="en-US" sz="1600" dirty="0">
                <a:cs typeface="Courier New" panose="02070309020205020404" pitchFamily="49" charset="0"/>
              </a:rPr>
            </a:br>
            <a:r>
              <a:rPr lang="en-US" sz="1600" dirty="0">
                <a:cs typeface="Courier New" panose="02070309020205020404" pitchFamily="49" charset="0"/>
              </a:rPr>
              <a:t>  </a:t>
            </a:r>
            <a:r>
              <a:rPr lang="en-US" sz="1600" b="1" dirty="0">
                <a:cs typeface="Courier New" panose="02070309020205020404" pitchFamily="49" charset="0"/>
              </a:rPr>
              <a:t>&lt;body&gt;</a:t>
            </a:r>
            <a:r>
              <a:rPr lang="en-US" sz="1600" dirty="0">
                <a:cs typeface="Courier New" panose="02070309020205020404" pitchFamily="49" charset="0"/>
              </a:rPr>
              <a:t/>
            </a:r>
            <a:br>
              <a:rPr lang="en-US" sz="1600" dirty="0">
                <a:cs typeface="Courier New" panose="02070309020205020404" pitchFamily="49" charset="0"/>
              </a:rPr>
            </a:br>
            <a:r>
              <a:rPr lang="en-US" sz="1600" dirty="0">
                <a:cs typeface="Courier New" panose="02070309020205020404" pitchFamily="49" charset="0"/>
              </a:rPr>
              <a:t>  call i32 </a:t>
            </a:r>
            <a:r>
              <a:rPr lang="en-US" sz="1600" b="1" dirty="0" smtClean="0">
                <a:cs typeface="Courier New" panose="02070309020205020404" pitchFamily="49" charset="0"/>
              </a:rPr>
              <a:t>@__</a:t>
            </a:r>
            <a:r>
              <a:rPr lang="en-US" sz="1600" b="1" dirty="0" err="1" smtClean="0">
                <a:cs typeface="Courier New" panose="02070309020205020404" pitchFamily="49" charset="0"/>
              </a:rPr>
              <a:t>kmpc_cancel_barrier</a:t>
            </a:r>
            <a:r>
              <a:rPr lang="en-US" sz="1600" dirty="0" smtClean="0">
                <a:cs typeface="Courier New" panose="02070309020205020404" pitchFamily="49" charset="0"/>
              </a:rPr>
              <a:t>(&lt;</a:t>
            </a:r>
            <a:r>
              <a:rPr lang="en-US" sz="1600" dirty="0" err="1">
                <a:cs typeface="Courier New" panose="02070309020205020404" pitchFamily="49" charset="0"/>
              </a:rPr>
              <a:t>loc</a:t>
            </a:r>
            <a:r>
              <a:rPr lang="en-US" sz="1600" dirty="0">
                <a:cs typeface="Courier New" panose="02070309020205020404" pitchFamily="49" charset="0"/>
              </a:rPr>
              <a:t>&gt;, i32 %.</a:t>
            </a:r>
            <a:r>
              <a:rPr lang="en-US" sz="1600" dirty="0" err="1">
                <a:cs typeface="Courier New" panose="02070309020205020404" pitchFamily="49" charset="0"/>
              </a:rPr>
              <a:t>gtid</a:t>
            </a:r>
            <a:r>
              <a:rPr lang="en-US" sz="1600" dirty="0">
                <a:cs typeface="Courier New" panose="02070309020205020404" pitchFamily="49" charset="0"/>
              </a:rPr>
              <a:t>.)</a:t>
            </a:r>
            <a:endParaRPr lang="ru-RU" sz="1600" dirty="0">
              <a:cs typeface="Courier New" panose="02070309020205020404" pitchFamily="49" charset="0"/>
            </a:endParaRPr>
          </a:p>
          <a:p>
            <a:pPr>
              <a:lnSpc>
                <a:spcPct val="75000"/>
              </a:lnSpc>
              <a:spcBef>
                <a:spcPts val="600"/>
              </a:spcBef>
              <a:defRPr/>
            </a:pPr>
            <a:r>
              <a:rPr lang="en-US" sz="1600" dirty="0" smtClean="0">
                <a:cs typeface="Courier New" panose="02070309020205020404" pitchFamily="49" charset="0"/>
              </a:rPr>
              <a:t>}</a:t>
            </a:r>
            <a:endParaRPr lang="en-US" sz="1600" dirty="0">
              <a:cs typeface="Courier New" panose="02070309020205020404" pitchFamily="49" charset="0"/>
            </a:endParaRPr>
          </a:p>
        </p:txBody>
      </p:sp>
      <p:sp>
        <p:nvSpPr>
          <p:cNvPr id="55" name="Text Box 6"/>
          <p:cNvSpPr txBox="1">
            <a:spLocks noChangeArrowheads="1"/>
          </p:cNvSpPr>
          <p:nvPr/>
        </p:nvSpPr>
        <p:spPr bwMode="auto">
          <a:xfrm>
            <a:off x="6313869" y="1649084"/>
            <a:ext cx="1929765" cy="365124"/>
          </a:xfrm>
          <a:prstGeom prst="rect">
            <a:avLst/>
          </a:prstGeom>
          <a:solidFill>
            <a:srgbClr val="2E74B5"/>
          </a:solidFill>
          <a:ln w="25400">
            <a:solidFill>
              <a:srgbClr val="1F4D78"/>
            </a:solid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smtClean="0">
                <a:ln>
                  <a:noFill/>
                </a:ln>
                <a:solidFill>
                  <a:srgbClr val="FFFFFF"/>
                </a:solidFill>
                <a:effectLst/>
                <a:ea typeface="Calibri" panose="020F0502020204030204" pitchFamily="34" charset="0"/>
                <a:cs typeface="Times New Roman" panose="02020603050405020304" pitchFamily="18" charset="0"/>
              </a:rPr>
              <a:t>&lt;condition&gt; Expr</a:t>
            </a:r>
            <a:endParaRPr kumimoji="0" lang="en-US" altLang="ru-RU" b="0" i="0" u="none" strike="noStrike" cap="none" normalizeH="0" baseline="0" dirty="0" smtClean="0">
              <a:ln>
                <a:noFill/>
              </a:ln>
              <a:solidFill>
                <a:schemeClr val="tx1"/>
              </a:solidFill>
              <a:effectLst/>
            </a:endParaRPr>
          </a:p>
        </p:txBody>
      </p:sp>
      <p:cxnSp>
        <p:nvCxnSpPr>
          <p:cNvPr id="56" name="Straight Connector 55"/>
          <p:cNvCxnSpPr>
            <a:stCxn id="49" idx="3"/>
            <a:endCxn id="55" idx="1"/>
          </p:cNvCxnSpPr>
          <p:nvPr/>
        </p:nvCxnSpPr>
        <p:spPr>
          <a:xfrm flipV="1">
            <a:off x="5871990" y="1831646"/>
            <a:ext cx="441879" cy="160"/>
          </a:xfrm>
          <a:prstGeom prst="line">
            <a:avLst/>
          </a:prstGeom>
          <a:ln w="25400" cmpd="sng">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a:stCxn id="15" idx="3"/>
            <a:endCxn id="64" idx="1"/>
          </p:cNvCxnSpPr>
          <p:nvPr/>
        </p:nvCxnSpPr>
        <p:spPr>
          <a:xfrm flipV="1">
            <a:off x="5871990" y="2485444"/>
            <a:ext cx="441879" cy="2601"/>
          </a:xfrm>
          <a:prstGeom prst="line">
            <a:avLst/>
          </a:prstGeom>
          <a:ln w="25400" cmpd="sng">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4" name="Text Box 6"/>
          <p:cNvSpPr txBox="1">
            <a:spLocks noChangeArrowheads="1"/>
          </p:cNvSpPr>
          <p:nvPr/>
        </p:nvSpPr>
        <p:spPr bwMode="auto">
          <a:xfrm>
            <a:off x="6313869" y="2311664"/>
            <a:ext cx="1929765" cy="347560"/>
          </a:xfrm>
          <a:prstGeom prst="rect">
            <a:avLst/>
          </a:prstGeom>
          <a:solidFill>
            <a:srgbClr val="2E74B5"/>
          </a:solidFill>
          <a:ln w="25400">
            <a:solidFill>
              <a:srgbClr val="1F4D78"/>
            </a:solid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smtClean="0">
                <a:ln>
                  <a:noFill/>
                </a:ln>
                <a:solidFill>
                  <a:srgbClr val="FFFFFF"/>
                </a:solidFill>
                <a:effectLst/>
                <a:ea typeface="Calibri" panose="020F0502020204030204" pitchFamily="34" charset="0"/>
                <a:cs typeface="Times New Roman" panose="02020603050405020304" pitchFamily="18" charset="0"/>
              </a:rPr>
              <a:t>&lt;body&gt; </a:t>
            </a:r>
            <a:r>
              <a:rPr kumimoji="0" lang="en-US" altLang="ru-RU" b="0" i="0" u="none" strike="noStrike" cap="none" normalizeH="0" baseline="0" dirty="0" err="1" smtClean="0">
                <a:ln>
                  <a:noFill/>
                </a:ln>
                <a:solidFill>
                  <a:srgbClr val="FFFFFF"/>
                </a:solidFill>
                <a:effectLst/>
                <a:ea typeface="Calibri" panose="020F0502020204030204" pitchFamily="34" charset="0"/>
                <a:cs typeface="Times New Roman" panose="02020603050405020304" pitchFamily="18" charset="0"/>
              </a:rPr>
              <a:t>Stmt</a:t>
            </a:r>
            <a:endParaRPr kumimoji="0" lang="en-US" altLang="ru-RU"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525344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64709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5614" y="1173480"/>
            <a:ext cx="8228012" cy="5214621"/>
          </a:xfrm>
        </p:spPr>
        <p:txBody>
          <a:bodyPr>
            <a:normAutofit/>
          </a:bodyPr>
          <a:lstStyle/>
          <a:p>
            <a:pPr lvl="0"/>
            <a:r>
              <a:rPr lang="en-US" dirty="0"/>
              <a:t>http://www.openmp.org/</a:t>
            </a:r>
          </a:p>
          <a:p>
            <a:pPr lvl="1"/>
            <a:r>
              <a:rPr lang="en-US" dirty="0"/>
              <a:t>Industry-wide standard for shared memory multiprocessing programming in C/C++ and Fortran</a:t>
            </a:r>
          </a:p>
          <a:p>
            <a:pPr lvl="1"/>
            <a:r>
              <a:rPr lang="en-US" dirty="0"/>
              <a:t>Vendor-neutral, platform-neutral, portable, pragma based, managed by an independent consortium</a:t>
            </a:r>
          </a:p>
          <a:p>
            <a:pPr lvl="1"/>
            <a:r>
              <a:rPr lang="en-US" dirty="0"/>
              <a:t>Very important in High Performance Computing (HPC)</a:t>
            </a:r>
          </a:p>
          <a:p>
            <a:pPr lvl="1"/>
            <a:r>
              <a:rPr lang="en-US" dirty="0" err="1"/>
              <a:t>OpenMP</a:t>
            </a:r>
            <a:r>
              <a:rPr lang="en-US" dirty="0"/>
              <a:t> Version 3.1 (July 2011)</a:t>
            </a:r>
          </a:p>
          <a:p>
            <a:pPr lvl="2"/>
            <a:r>
              <a:rPr lang="en-US" dirty="0"/>
              <a:t>Implemented in GCC</a:t>
            </a:r>
            <a:r>
              <a:rPr lang="en-US" baseline="30000" dirty="0"/>
              <a:t>*</a:t>
            </a:r>
            <a:r>
              <a:rPr lang="en-US" dirty="0"/>
              <a:t>, ICC, Oracle Solaris Studio</a:t>
            </a:r>
            <a:r>
              <a:rPr lang="en-US" baseline="30000" dirty="0"/>
              <a:t>*</a:t>
            </a:r>
            <a:r>
              <a:rPr lang="en-US" dirty="0"/>
              <a:t>, PGI</a:t>
            </a:r>
            <a:r>
              <a:rPr lang="en-US" baseline="30000" dirty="0"/>
              <a:t>*</a:t>
            </a:r>
            <a:r>
              <a:rPr lang="en-US" dirty="0"/>
              <a:t> </a:t>
            </a:r>
            <a:r>
              <a:rPr lang="en-US" dirty="0" smtClean="0"/>
              <a:t>…</a:t>
            </a:r>
            <a:endParaRPr lang="en-US" dirty="0"/>
          </a:p>
          <a:p>
            <a:pPr lvl="1"/>
            <a:r>
              <a:rPr lang="en-US" dirty="0" err="1"/>
              <a:t>OpenMP</a:t>
            </a:r>
            <a:r>
              <a:rPr lang="en-US" dirty="0"/>
              <a:t> Version 4.0 (July 2013)</a:t>
            </a:r>
          </a:p>
          <a:p>
            <a:pPr lvl="2"/>
            <a:r>
              <a:rPr lang="en-US" dirty="0"/>
              <a:t>Adds support for coprocessors/accelerators, SIMD, error handling, thread affinity, user defined reductions</a:t>
            </a:r>
          </a:p>
          <a:p>
            <a:pPr lvl="2"/>
            <a:r>
              <a:rPr lang="en-US" dirty="0"/>
              <a:t>Implemented in GCC</a:t>
            </a:r>
            <a:r>
              <a:rPr lang="en-US" baseline="30000" dirty="0"/>
              <a:t>*</a:t>
            </a:r>
            <a:r>
              <a:rPr lang="en-US" dirty="0"/>
              <a:t>, ICC …</a:t>
            </a:r>
          </a:p>
        </p:txBody>
      </p:sp>
      <p:sp>
        <p:nvSpPr>
          <p:cNvPr id="4" name="Slide Number Placeholder 3"/>
          <p:cNvSpPr>
            <a:spLocks noGrp="1"/>
          </p:cNvSpPr>
          <p:nvPr>
            <p:ph type="sldNum" sz="quarter" idx="12"/>
          </p:nvPr>
        </p:nvSpPr>
        <p:spPr/>
        <p:txBody>
          <a:bodyPr/>
          <a:lstStyle/>
          <a:p>
            <a:fld id="{EE2556C5-CE8C-6547-B838-EA80C61A4AF7}" type="slidenum">
              <a:rPr lang="en-US" smtClean="0"/>
              <a:pPr/>
              <a:t>3</a:t>
            </a:fld>
            <a:endParaRPr lang="en-US" dirty="0"/>
          </a:p>
        </p:txBody>
      </p:sp>
      <p:sp>
        <p:nvSpPr>
          <p:cNvPr id="2" name="Title 1"/>
          <p:cNvSpPr>
            <a:spLocks noGrp="1"/>
          </p:cNvSpPr>
          <p:nvPr>
            <p:ph type="title"/>
          </p:nvPr>
        </p:nvSpPr>
        <p:spPr/>
        <p:txBody>
          <a:bodyPr/>
          <a:lstStyle/>
          <a:p>
            <a:r>
              <a:rPr lang="en-US" dirty="0"/>
              <a:t>What is </a:t>
            </a:r>
            <a:r>
              <a:rPr lang="en-US" dirty="0" err="1" smtClean="0"/>
              <a:t>OpenMP</a:t>
            </a:r>
            <a:r>
              <a:rPr lang="en-US" baseline="30000" dirty="0" smtClean="0"/>
              <a:t>*</a:t>
            </a:r>
            <a:r>
              <a:rPr lang="en-US" dirty="0" smtClean="0"/>
              <a:t>?</a:t>
            </a:r>
            <a:endParaRPr lang="en-US" dirty="0"/>
          </a:p>
        </p:txBody>
      </p:sp>
    </p:spTree>
    <p:extLst>
      <p:ext uri="{BB962C8B-B14F-4D97-AF65-F5344CB8AC3E}">
        <p14:creationId xmlns:p14="http://schemas.microsoft.com/office/powerpoint/2010/main" val="507414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r>
              <a:rPr lang="en-US" dirty="0" err="1" smtClean="0"/>
              <a:t>OpenMP</a:t>
            </a:r>
            <a:r>
              <a:rPr lang="en-US" baseline="30000" dirty="0" smtClean="0"/>
              <a:t>*</a:t>
            </a:r>
            <a:r>
              <a:rPr lang="en-US" dirty="0" smtClean="0"/>
              <a:t> in Clang/LLVM” Team</a:t>
            </a:r>
            <a:endParaRPr lang="en-US" dirty="0"/>
          </a:p>
        </p:txBody>
      </p:sp>
      <p:sp>
        <p:nvSpPr>
          <p:cNvPr id="4" name="Slide Number Placeholder 3"/>
          <p:cNvSpPr>
            <a:spLocks noGrp="1"/>
          </p:cNvSpPr>
          <p:nvPr>
            <p:ph type="sldNum" sz="quarter" idx="12"/>
          </p:nvPr>
        </p:nvSpPr>
        <p:spPr/>
        <p:txBody>
          <a:bodyPr/>
          <a:lstStyle/>
          <a:p>
            <a:fld id="{EE2556C5-CE8C-6547-B838-EA80C61A4AF7}" type="slidenum">
              <a:rPr lang="en-US" smtClean="0"/>
              <a:pPr/>
              <a:t>4</a:t>
            </a:fld>
            <a:endParaRPr lang="en-US" dirty="0"/>
          </a:p>
        </p:txBody>
      </p:sp>
      <p:sp>
        <p:nvSpPr>
          <p:cNvPr id="5" name="Content Placeholder 4"/>
          <p:cNvSpPr>
            <a:spLocks noGrp="1"/>
          </p:cNvSpPr>
          <p:nvPr>
            <p:ph sz="half" idx="13"/>
          </p:nvPr>
        </p:nvSpPr>
        <p:spPr>
          <a:xfrm>
            <a:off x="556258" y="1158240"/>
            <a:ext cx="8127367" cy="4914900"/>
          </a:xfrm>
        </p:spPr>
        <p:txBody>
          <a:bodyPr/>
          <a:lstStyle/>
          <a:p>
            <a:pPr marL="0" lvl="1" indent="0">
              <a:buNone/>
            </a:pPr>
            <a:r>
              <a:rPr lang="en-US" dirty="0"/>
              <a:t>Driving collaboration and implementation</a:t>
            </a:r>
          </a:p>
          <a:p>
            <a:pPr lvl="1"/>
            <a:r>
              <a:rPr lang="en-US" dirty="0"/>
              <a:t>Implementation of </a:t>
            </a:r>
            <a:r>
              <a:rPr lang="en-US" dirty="0" err="1" smtClean="0"/>
              <a:t>OpenMP</a:t>
            </a:r>
            <a:r>
              <a:rPr lang="en-US" dirty="0" smtClean="0"/>
              <a:t> in </a:t>
            </a:r>
            <a:r>
              <a:rPr lang="en-US" dirty="0"/>
              <a:t>Clang/LLVM</a:t>
            </a:r>
          </a:p>
          <a:p>
            <a:pPr lvl="1"/>
            <a:r>
              <a:rPr lang="en-US" dirty="0" smtClean="0"/>
              <a:t>Coprocessor/accelerator </a:t>
            </a:r>
            <a:r>
              <a:rPr lang="en-US" dirty="0"/>
              <a:t>support</a:t>
            </a:r>
          </a:p>
          <a:p>
            <a:pPr lvl="1"/>
            <a:r>
              <a:rPr lang="en-US" dirty="0"/>
              <a:t>Test coverage</a:t>
            </a:r>
          </a:p>
          <a:p>
            <a:pPr lvl="1"/>
            <a:r>
              <a:rPr lang="en-US" dirty="0"/>
              <a:t>Code reviews</a:t>
            </a:r>
          </a:p>
          <a:p>
            <a:pPr marL="0" lvl="1" indent="0">
              <a:buNone/>
            </a:pPr>
            <a:r>
              <a:rPr lang="en-US" dirty="0"/>
              <a:t>Current participation from </a:t>
            </a:r>
          </a:p>
          <a:p>
            <a:pPr marL="346075" lvl="2" indent="0">
              <a:buNone/>
            </a:pPr>
            <a:r>
              <a:rPr lang="en-US" dirty="0"/>
              <a:t>AMD*, </a:t>
            </a:r>
          </a:p>
          <a:p>
            <a:pPr marL="346075" lvl="2" indent="0">
              <a:buNone/>
            </a:pPr>
            <a:r>
              <a:rPr lang="en-US" dirty="0"/>
              <a:t>Argonne National Laboratory, </a:t>
            </a:r>
          </a:p>
          <a:p>
            <a:pPr marL="346075" lvl="2" indent="0">
              <a:buNone/>
            </a:pPr>
            <a:r>
              <a:rPr lang="en-US" dirty="0"/>
              <a:t>IBM*, </a:t>
            </a:r>
            <a:endParaRPr lang="en-US" dirty="0" smtClean="0"/>
          </a:p>
          <a:p>
            <a:pPr marL="346075" lvl="2" indent="0">
              <a:buNone/>
            </a:pPr>
            <a:r>
              <a:rPr lang="en-US" dirty="0" smtClean="0"/>
              <a:t>Intel,</a:t>
            </a:r>
            <a:endParaRPr lang="en-US" dirty="0"/>
          </a:p>
          <a:p>
            <a:pPr marL="346075" lvl="2" indent="0">
              <a:buNone/>
            </a:pPr>
            <a:r>
              <a:rPr lang="en-US" dirty="0" smtClean="0"/>
              <a:t>Micron</a:t>
            </a:r>
            <a:r>
              <a:rPr lang="en-US" dirty="0"/>
              <a:t>*, </a:t>
            </a:r>
          </a:p>
          <a:p>
            <a:pPr marL="346075" lvl="2" indent="0">
              <a:buNone/>
            </a:pPr>
            <a:r>
              <a:rPr lang="en-US" dirty="0"/>
              <a:t>Texas Instruments*, </a:t>
            </a:r>
          </a:p>
          <a:p>
            <a:pPr marL="346075" lvl="2" indent="0">
              <a:buNone/>
            </a:pPr>
            <a:r>
              <a:rPr lang="en-US" dirty="0"/>
              <a:t>University of </a:t>
            </a:r>
            <a:r>
              <a:rPr lang="en-US" dirty="0" smtClean="0"/>
              <a:t>Houston</a:t>
            </a:r>
            <a:endParaRPr lang="ru-RU" dirty="0"/>
          </a:p>
        </p:txBody>
      </p:sp>
      <p:sp>
        <p:nvSpPr>
          <p:cNvPr id="6" name="Rounded Rectangle 5"/>
          <p:cNvSpPr/>
          <p:nvPr/>
        </p:nvSpPr>
        <p:spPr>
          <a:xfrm>
            <a:off x="927259" y="6073140"/>
            <a:ext cx="7284720" cy="383050"/>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lvl="1" algn="ctr"/>
            <a:r>
              <a:rPr lang="en-US" sz="2400" dirty="0"/>
              <a:t>Talk to us if you want to be involved</a:t>
            </a:r>
            <a:r>
              <a:rPr lang="en-US" sz="2400" dirty="0" smtClean="0"/>
              <a:t>!</a:t>
            </a:r>
            <a:endParaRPr lang="en-US" sz="2400" dirty="0"/>
          </a:p>
        </p:txBody>
      </p:sp>
    </p:spTree>
    <p:extLst>
      <p:ext uri="{BB962C8B-B14F-4D97-AF65-F5344CB8AC3E}">
        <p14:creationId xmlns:p14="http://schemas.microsoft.com/office/powerpoint/2010/main" val="24035265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5614" y="1337733"/>
            <a:ext cx="8228012" cy="5050367"/>
          </a:xfrm>
        </p:spPr>
        <p:txBody>
          <a:bodyPr/>
          <a:lstStyle/>
          <a:p>
            <a:pPr lvl="1"/>
            <a:r>
              <a:rPr lang="en-US" dirty="0" smtClean="0"/>
              <a:t>Uses “early” outlining</a:t>
            </a:r>
          </a:p>
          <a:p>
            <a:pPr lvl="2"/>
            <a:r>
              <a:rPr lang="en-US" dirty="0" smtClean="0"/>
              <a:t>Parallel and task regions are outlined as functions, all other regions are emitted as is</a:t>
            </a:r>
          </a:p>
          <a:p>
            <a:pPr lvl="1"/>
            <a:r>
              <a:rPr lang="en-US" dirty="0" smtClean="0"/>
              <a:t>Pragmas are just regular AST nodes with associated structured code block</a:t>
            </a:r>
          </a:p>
          <a:p>
            <a:pPr lvl="2"/>
            <a:r>
              <a:rPr lang="en-US" dirty="0" smtClean="0"/>
              <a:t>Executable directives are </a:t>
            </a:r>
            <a:r>
              <a:rPr lang="en-US" dirty="0" err="1" smtClean="0"/>
              <a:t>Stmts</a:t>
            </a:r>
            <a:endParaRPr lang="en-US" dirty="0" smtClean="0"/>
          </a:p>
          <a:p>
            <a:pPr lvl="2"/>
            <a:r>
              <a:rPr lang="en-US" dirty="0" smtClean="0"/>
              <a:t>Declarative directives are </a:t>
            </a:r>
            <a:r>
              <a:rPr lang="en-US" dirty="0" err="1" smtClean="0"/>
              <a:t>Decls</a:t>
            </a:r>
            <a:endParaRPr lang="en-US" dirty="0" smtClean="0"/>
          </a:p>
          <a:p>
            <a:pPr lvl="1"/>
            <a:r>
              <a:rPr lang="en-US" dirty="0" err="1" smtClean="0"/>
              <a:t>CodeGen</a:t>
            </a:r>
            <a:r>
              <a:rPr lang="en-US" dirty="0" smtClean="0"/>
              <a:t> follows regular rules for </a:t>
            </a:r>
            <a:r>
              <a:rPr lang="en-US" dirty="0" err="1" smtClean="0"/>
              <a:t>Stmts</a:t>
            </a:r>
            <a:r>
              <a:rPr lang="en-US" dirty="0" smtClean="0"/>
              <a:t> and </a:t>
            </a:r>
            <a:r>
              <a:rPr lang="en-US" dirty="0" err="1" smtClean="0"/>
              <a:t>Decls</a:t>
            </a:r>
            <a:r>
              <a:rPr lang="en-US" dirty="0" smtClean="0"/>
              <a:t> nodes</a:t>
            </a:r>
          </a:p>
          <a:p>
            <a:pPr lvl="2"/>
            <a:r>
              <a:rPr lang="en-US" dirty="0" smtClean="0"/>
              <a:t>Uses </a:t>
            </a:r>
            <a:r>
              <a:rPr lang="en-US" b="1" dirty="0"/>
              <a:t>libiomp5</a:t>
            </a:r>
            <a:r>
              <a:rPr lang="en-US" dirty="0"/>
              <a:t> runtime library, targets Intel </a:t>
            </a:r>
            <a:r>
              <a:rPr lang="en-US" dirty="0" err="1"/>
              <a:t>OpenMP</a:t>
            </a:r>
            <a:r>
              <a:rPr lang="en-US" baseline="30000" dirty="0"/>
              <a:t>*</a:t>
            </a:r>
            <a:r>
              <a:rPr lang="en-US" dirty="0"/>
              <a:t> </a:t>
            </a:r>
            <a:r>
              <a:rPr lang="en-US" dirty="0" smtClean="0"/>
              <a:t>API</a:t>
            </a:r>
          </a:p>
          <a:p>
            <a:pPr lvl="2"/>
            <a:r>
              <a:rPr lang="en-US" dirty="0"/>
              <a:t>Calls to runtime functions are generated in frontend</a:t>
            </a:r>
            <a:endParaRPr lang="en-US" dirty="0" smtClean="0"/>
          </a:p>
          <a:p>
            <a:pPr lvl="1"/>
            <a:r>
              <a:rPr lang="en-US" dirty="0"/>
              <a:t>No LLVM IR </a:t>
            </a:r>
            <a:r>
              <a:rPr lang="en-US" dirty="0" smtClean="0"/>
              <a:t>extensions are required</a:t>
            </a:r>
            <a:endParaRPr lang="en-US" dirty="0"/>
          </a:p>
          <a:p>
            <a:pPr lvl="1"/>
            <a:endParaRPr lang="en-US" dirty="0"/>
          </a:p>
        </p:txBody>
      </p:sp>
      <p:sp>
        <p:nvSpPr>
          <p:cNvPr id="4" name="Slide Number Placeholder 3"/>
          <p:cNvSpPr>
            <a:spLocks noGrp="1"/>
          </p:cNvSpPr>
          <p:nvPr>
            <p:ph type="sldNum" sz="quarter" idx="12"/>
          </p:nvPr>
        </p:nvSpPr>
        <p:spPr/>
        <p:txBody>
          <a:bodyPr/>
          <a:lstStyle/>
          <a:p>
            <a:fld id="{EE2556C5-CE8C-6547-B838-EA80C61A4AF7}" type="slidenum">
              <a:rPr lang="en-US" smtClean="0"/>
              <a:pPr/>
              <a:t>5</a:t>
            </a:fld>
            <a:endParaRPr lang="en-US" dirty="0"/>
          </a:p>
        </p:txBody>
      </p:sp>
      <p:sp>
        <p:nvSpPr>
          <p:cNvPr id="2" name="Title 1"/>
          <p:cNvSpPr>
            <a:spLocks noGrp="1"/>
          </p:cNvSpPr>
          <p:nvPr>
            <p:ph type="title"/>
          </p:nvPr>
        </p:nvSpPr>
        <p:spPr/>
        <p:txBody>
          <a:bodyPr/>
          <a:lstStyle/>
          <a:p>
            <a:r>
              <a:rPr lang="en-US" dirty="0" err="1" smtClean="0"/>
              <a:t>OpenMP</a:t>
            </a:r>
            <a:r>
              <a:rPr lang="en-US" baseline="30000" dirty="0" smtClean="0"/>
              <a:t>*</a:t>
            </a:r>
            <a:r>
              <a:rPr lang="en-US" dirty="0" smtClean="0"/>
              <a:t> Support in Clang</a:t>
            </a:r>
            <a:endParaRPr lang="en-US" dirty="0"/>
          </a:p>
        </p:txBody>
      </p:sp>
      <p:sp>
        <p:nvSpPr>
          <p:cNvPr id="5" name="Rounded Rectangle 4"/>
          <p:cNvSpPr/>
          <p:nvPr/>
        </p:nvSpPr>
        <p:spPr>
          <a:xfrm>
            <a:off x="927260" y="6073140"/>
            <a:ext cx="7284720" cy="383050"/>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lvl="1" algn="ctr"/>
            <a:r>
              <a:rPr lang="en-US" sz="2400" dirty="0" smtClean="0"/>
              <a:t>Support in Clang/LLVM is under development</a:t>
            </a:r>
            <a:endParaRPr lang="en-US" sz="2400" dirty="0"/>
          </a:p>
        </p:txBody>
      </p:sp>
    </p:spTree>
    <p:extLst>
      <p:ext uri="{BB962C8B-B14F-4D97-AF65-F5344CB8AC3E}">
        <p14:creationId xmlns:p14="http://schemas.microsoft.com/office/powerpoint/2010/main" val="13888850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E2556C5-CE8C-6547-B838-EA80C61A4AF7}" type="slidenum">
              <a:rPr lang="en-US" smtClean="0"/>
              <a:pPr/>
              <a:t>6</a:t>
            </a:fld>
            <a:endParaRPr lang="en-US" dirty="0"/>
          </a:p>
        </p:txBody>
      </p:sp>
      <p:sp>
        <p:nvSpPr>
          <p:cNvPr id="2" name="Title 1"/>
          <p:cNvSpPr>
            <a:spLocks noGrp="1"/>
          </p:cNvSpPr>
          <p:nvPr>
            <p:ph type="title"/>
          </p:nvPr>
        </p:nvSpPr>
        <p:spPr/>
        <p:txBody>
          <a:bodyPr/>
          <a:lstStyle/>
          <a:p>
            <a:r>
              <a:rPr lang="en-US" dirty="0" err="1"/>
              <a:t>OpenMP</a:t>
            </a:r>
            <a:r>
              <a:rPr lang="en-US" dirty="0"/>
              <a:t> </a:t>
            </a:r>
            <a:r>
              <a:rPr lang="en-US" dirty="0" smtClean="0"/>
              <a:t>Constructs Representation</a:t>
            </a:r>
            <a:endParaRPr lang="ru-RU" dirty="0"/>
          </a:p>
        </p:txBody>
      </p:sp>
      <p:sp>
        <p:nvSpPr>
          <p:cNvPr id="5" name="TextBox 4"/>
          <p:cNvSpPr txBox="1"/>
          <p:nvPr/>
        </p:nvSpPr>
        <p:spPr>
          <a:xfrm>
            <a:off x="2772250" y="1236873"/>
            <a:ext cx="3390582" cy="615553"/>
          </a:xfrm>
          <a:prstGeom prst="rect">
            <a:avLst/>
          </a:prstGeom>
          <a:solidFill>
            <a:schemeClr val="accent1">
              <a:lumMod val="20000"/>
              <a:lumOff val="80000"/>
            </a:schemeClr>
          </a:solidFill>
          <a:ln>
            <a:solidFill>
              <a:schemeClr val="tx1">
                <a:lumMod val="95000"/>
                <a:lumOff val="5000"/>
              </a:schemeClr>
            </a:solidFill>
          </a:ln>
          <a:effectLst/>
        </p:spPr>
        <p:style>
          <a:lnRef idx="1">
            <a:schemeClr val="accent6"/>
          </a:lnRef>
          <a:fillRef idx="2">
            <a:schemeClr val="accent6"/>
          </a:fillRef>
          <a:effectRef idx="1">
            <a:schemeClr val="accent6"/>
          </a:effectRef>
          <a:fontRef idx="minor">
            <a:schemeClr val="dk1"/>
          </a:fontRef>
        </p:style>
        <p:txBody>
          <a:bodyPr wrap="square" lIns="137160" tIns="91440" rIns="45720" bIns="91440">
            <a:spAutoFit/>
          </a:bodyPr>
          <a:lstStyle/>
          <a:p>
            <a:r>
              <a:rPr lang="en-US" sz="1400" dirty="0"/>
              <a:t>#pragma </a:t>
            </a:r>
            <a:r>
              <a:rPr lang="en-US" sz="1400" dirty="0" err="1"/>
              <a:t>omp</a:t>
            </a:r>
            <a:r>
              <a:rPr lang="en-US" sz="1400" dirty="0"/>
              <a:t> </a:t>
            </a:r>
            <a:r>
              <a:rPr lang="en-US" sz="1400" dirty="0" smtClean="0"/>
              <a:t>parallel if (</a:t>
            </a:r>
            <a:r>
              <a:rPr lang="en-US" sz="1400" b="1" dirty="0" smtClean="0"/>
              <a:t>&lt;condition&gt;</a:t>
            </a:r>
            <a:r>
              <a:rPr lang="en-US" sz="1400" dirty="0" smtClean="0"/>
              <a:t>)</a:t>
            </a:r>
            <a:endParaRPr lang="ru-RU" sz="1400" dirty="0"/>
          </a:p>
          <a:p>
            <a:r>
              <a:rPr lang="en-US" sz="1400" b="1" dirty="0"/>
              <a:t>&lt;body&gt;</a:t>
            </a:r>
            <a:endParaRPr lang="en-US" sz="1400" b="1" dirty="0">
              <a:latin typeface="Courier New" pitchFamily="49" charset="0"/>
            </a:endParaRPr>
          </a:p>
        </p:txBody>
      </p:sp>
      <p:sp>
        <p:nvSpPr>
          <p:cNvPr id="6" name="Rectangle 2"/>
          <p:cNvSpPr>
            <a:spLocks noChangeArrowheads="1"/>
          </p:cNvSpPr>
          <p:nvPr/>
        </p:nvSpPr>
        <p:spPr bwMode="auto">
          <a:xfrm>
            <a:off x="502920" y="2933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Text Box 1"/>
          <p:cNvSpPr txBox="1">
            <a:spLocks noChangeArrowheads="1"/>
          </p:cNvSpPr>
          <p:nvPr/>
        </p:nvSpPr>
        <p:spPr bwMode="auto">
          <a:xfrm>
            <a:off x="2055970" y="3306795"/>
            <a:ext cx="2674620" cy="375922"/>
          </a:xfrm>
          <a:prstGeom prst="rect">
            <a:avLst/>
          </a:prstGeom>
          <a:solidFill>
            <a:srgbClr val="2E74B5"/>
          </a:solidFill>
          <a:ln w="254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err="1" smtClean="0">
                <a:ln>
                  <a:noFill/>
                </a:ln>
                <a:solidFill>
                  <a:srgbClr val="FFFFFF"/>
                </a:solidFill>
                <a:effectLst/>
                <a:ea typeface="Calibri" panose="020F0502020204030204" pitchFamily="34" charset="0"/>
                <a:cs typeface="Times New Roman" panose="02020603050405020304" pitchFamily="18" charset="0"/>
              </a:rPr>
              <a:t>OMPParallelDirective</a:t>
            </a:r>
            <a:endParaRPr kumimoji="0" lang="en-US"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1" name="Text Box 2"/>
          <p:cNvSpPr txBox="1">
            <a:spLocks noChangeArrowheads="1"/>
          </p:cNvSpPr>
          <p:nvPr/>
        </p:nvSpPr>
        <p:spPr bwMode="auto">
          <a:xfrm>
            <a:off x="2055970" y="2704966"/>
            <a:ext cx="2674620" cy="377823"/>
          </a:xfrm>
          <a:prstGeom prst="rect">
            <a:avLst/>
          </a:prstGeom>
          <a:solidFill>
            <a:srgbClr val="2E74B5"/>
          </a:solidFill>
          <a:ln w="25400">
            <a:solidFill>
              <a:srgbClr val="1F4D78"/>
            </a:solid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err="1" smtClean="0">
                <a:ln>
                  <a:noFill/>
                </a:ln>
                <a:solidFill>
                  <a:srgbClr val="FFFFFF"/>
                </a:solidFill>
                <a:effectLst/>
                <a:ea typeface="Calibri" panose="020F0502020204030204" pitchFamily="34" charset="0"/>
                <a:cs typeface="Times New Roman" panose="02020603050405020304" pitchFamily="18" charset="0"/>
              </a:rPr>
              <a:t>OMPExecutableDirective</a:t>
            </a:r>
            <a:endParaRPr kumimoji="0" lang="en-US" altLang="ru-RU" b="0" i="0" u="none" strike="noStrike" cap="none" normalizeH="0" baseline="0" dirty="0" smtClean="0">
              <a:ln>
                <a:noFill/>
              </a:ln>
              <a:solidFill>
                <a:schemeClr val="tx1"/>
              </a:solidFill>
              <a:effectLst/>
            </a:endParaRPr>
          </a:p>
        </p:txBody>
      </p:sp>
      <p:cxnSp>
        <p:nvCxnSpPr>
          <p:cNvPr id="12" name="Straight Connector 11"/>
          <p:cNvCxnSpPr>
            <a:stCxn id="11" idx="2"/>
            <a:endCxn id="10" idx="0"/>
          </p:cNvCxnSpPr>
          <p:nvPr/>
        </p:nvCxnSpPr>
        <p:spPr>
          <a:xfrm>
            <a:off x="3393280" y="3082789"/>
            <a:ext cx="0" cy="224006"/>
          </a:xfrm>
          <a:prstGeom prst="line">
            <a:avLst/>
          </a:prstGeom>
          <a:ln w="25400" cmpd="sng">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Text Box 6"/>
          <p:cNvSpPr txBox="1">
            <a:spLocks noChangeArrowheads="1"/>
          </p:cNvSpPr>
          <p:nvPr/>
        </p:nvSpPr>
        <p:spPr bwMode="auto">
          <a:xfrm>
            <a:off x="2055970" y="2114687"/>
            <a:ext cx="716280" cy="365443"/>
          </a:xfrm>
          <a:prstGeom prst="rect">
            <a:avLst/>
          </a:prstGeom>
          <a:solidFill>
            <a:srgbClr val="2E74B5"/>
          </a:solidFill>
          <a:ln w="25400">
            <a:solidFill>
              <a:srgbClr val="1F4D78"/>
            </a:solid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err="1" smtClean="0">
                <a:ln>
                  <a:noFill/>
                </a:ln>
                <a:solidFill>
                  <a:srgbClr val="FFFFFF"/>
                </a:solidFill>
                <a:effectLst/>
                <a:ea typeface="Calibri" panose="020F0502020204030204" pitchFamily="34" charset="0"/>
                <a:cs typeface="Times New Roman" panose="02020603050405020304" pitchFamily="18" charset="0"/>
              </a:rPr>
              <a:t>Stmt</a:t>
            </a:r>
            <a:endParaRPr kumimoji="0" lang="en-US" altLang="ru-RU" b="0" i="0" u="none" strike="noStrike" cap="none" normalizeH="0" baseline="0" dirty="0" smtClean="0">
              <a:ln>
                <a:noFill/>
              </a:ln>
              <a:solidFill>
                <a:schemeClr val="tx1"/>
              </a:solidFill>
              <a:effectLst/>
            </a:endParaRPr>
          </a:p>
        </p:txBody>
      </p:sp>
      <p:cxnSp>
        <p:nvCxnSpPr>
          <p:cNvPr id="14" name="Straight Connector 13"/>
          <p:cNvCxnSpPr>
            <a:stCxn id="13" idx="2"/>
            <a:endCxn id="11" idx="0"/>
          </p:cNvCxnSpPr>
          <p:nvPr/>
        </p:nvCxnSpPr>
        <p:spPr>
          <a:xfrm>
            <a:off x="2414110" y="2480130"/>
            <a:ext cx="979170" cy="224836"/>
          </a:xfrm>
          <a:prstGeom prst="line">
            <a:avLst/>
          </a:prstGeom>
          <a:ln w="25400" cmpd="sng">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5" name="Text Box 4"/>
          <p:cNvSpPr txBox="1">
            <a:spLocks noChangeArrowheads="1"/>
          </p:cNvSpPr>
          <p:nvPr/>
        </p:nvSpPr>
        <p:spPr bwMode="auto">
          <a:xfrm>
            <a:off x="5399244" y="3754597"/>
            <a:ext cx="3065462" cy="342356"/>
          </a:xfrm>
          <a:prstGeom prst="rect">
            <a:avLst/>
          </a:prstGeom>
          <a:solidFill>
            <a:srgbClr val="2E74B5"/>
          </a:solidFill>
          <a:ln w="25400">
            <a:solidFill>
              <a:srgbClr val="1F4D78"/>
            </a:solid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err="1" smtClean="0">
                <a:ln>
                  <a:noFill/>
                </a:ln>
                <a:solidFill>
                  <a:srgbClr val="FFFFFF"/>
                </a:solidFill>
                <a:effectLst/>
                <a:ea typeface="Calibri" panose="020F0502020204030204" pitchFamily="34" charset="0"/>
                <a:cs typeface="Times New Roman" panose="02020603050405020304" pitchFamily="18" charset="0"/>
              </a:rPr>
              <a:t>CapturedStmt</a:t>
            </a:r>
            <a:r>
              <a:rPr kumimoji="0" lang="en-US" altLang="ru-RU" b="0" i="0" u="none" strike="noStrike" cap="none" normalizeH="0" baseline="0" dirty="0" smtClean="0">
                <a:ln>
                  <a:noFill/>
                </a:ln>
                <a:solidFill>
                  <a:srgbClr val="FFFFFF"/>
                </a:solidFill>
                <a:effectLst/>
                <a:ea typeface="Calibri" panose="020F0502020204030204" pitchFamily="34" charset="0"/>
                <a:cs typeface="Times New Roman" panose="02020603050405020304" pitchFamily="18" charset="0"/>
              </a:rPr>
              <a:t> (with &lt;body&gt;)</a:t>
            </a:r>
            <a:endParaRPr kumimoji="0" lang="en-US" altLang="ru-RU" b="0" i="0" u="none" strike="noStrike" cap="none" normalizeH="0" baseline="0" dirty="0" smtClean="0">
              <a:ln>
                <a:noFill/>
              </a:ln>
              <a:solidFill>
                <a:schemeClr val="tx1"/>
              </a:solidFill>
              <a:effectLst/>
            </a:endParaRPr>
          </a:p>
        </p:txBody>
      </p:sp>
      <p:cxnSp>
        <p:nvCxnSpPr>
          <p:cNvPr id="16" name="Straight Connector 15"/>
          <p:cNvCxnSpPr>
            <a:stCxn id="11" idx="3"/>
            <a:endCxn id="15" idx="1"/>
          </p:cNvCxnSpPr>
          <p:nvPr/>
        </p:nvCxnSpPr>
        <p:spPr>
          <a:xfrm>
            <a:off x="4730590" y="2893878"/>
            <a:ext cx="668654" cy="1031897"/>
          </a:xfrm>
          <a:prstGeom prst="line">
            <a:avLst/>
          </a:prstGeom>
          <a:ln w="25400" cmpd="sng">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Rectangle 10"/>
          <p:cNvSpPr>
            <a:spLocks noChangeArrowheads="1"/>
          </p:cNvSpPr>
          <p:nvPr/>
        </p:nvSpPr>
        <p:spPr bwMode="auto">
          <a:xfrm>
            <a:off x="670560" y="264033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8" name="Rectangle 13"/>
          <p:cNvSpPr>
            <a:spLocks noChangeArrowheads="1"/>
          </p:cNvSpPr>
          <p:nvPr/>
        </p:nvSpPr>
        <p:spPr bwMode="auto">
          <a:xfrm>
            <a:off x="670560" y="30975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r>
            <a:br>
              <a:rPr kumimoji="0" lang="ru-RU" altLang="ru-RU"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
        <p:nvSpPr>
          <p:cNvPr id="19" name="Rectangle 16"/>
          <p:cNvSpPr>
            <a:spLocks noChangeArrowheads="1"/>
          </p:cNvSpPr>
          <p:nvPr/>
        </p:nvSpPr>
        <p:spPr bwMode="auto">
          <a:xfrm>
            <a:off x="670560" y="30975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r>
            <a:br>
              <a:rPr kumimoji="0" lang="ru-RU" altLang="ru-RU"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
        <p:nvSpPr>
          <p:cNvPr id="37" name="Text Box 6"/>
          <p:cNvSpPr txBox="1">
            <a:spLocks noChangeArrowheads="1"/>
          </p:cNvSpPr>
          <p:nvPr/>
        </p:nvSpPr>
        <p:spPr bwMode="auto">
          <a:xfrm>
            <a:off x="2345530" y="4499271"/>
            <a:ext cx="1337310" cy="365443"/>
          </a:xfrm>
          <a:prstGeom prst="rect">
            <a:avLst/>
          </a:prstGeom>
          <a:solidFill>
            <a:srgbClr val="2E74B5"/>
          </a:solidFill>
          <a:ln w="25400">
            <a:solidFill>
              <a:srgbClr val="1F4D78"/>
            </a:solid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err="1" smtClean="0">
                <a:ln>
                  <a:noFill/>
                </a:ln>
                <a:solidFill>
                  <a:srgbClr val="FFFFFF"/>
                </a:solidFill>
                <a:effectLst/>
                <a:ea typeface="Calibri" panose="020F0502020204030204" pitchFamily="34" charset="0"/>
                <a:cs typeface="Times New Roman" panose="02020603050405020304" pitchFamily="18" charset="0"/>
              </a:rPr>
              <a:t>OMPClause</a:t>
            </a:r>
            <a:endParaRPr kumimoji="0" lang="en-US" altLang="ru-RU" b="0" i="0" u="none" strike="noStrike" cap="none" normalizeH="0" baseline="0" dirty="0" smtClean="0">
              <a:ln>
                <a:noFill/>
              </a:ln>
              <a:solidFill>
                <a:schemeClr val="tx1"/>
              </a:solidFill>
              <a:effectLst/>
            </a:endParaRPr>
          </a:p>
        </p:txBody>
      </p:sp>
      <p:sp>
        <p:nvSpPr>
          <p:cNvPr id="38" name="Text Box 2"/>
          <p:cNvSpPr txBox="1">
            <a:spLocks noChangeArrowheads="1"/>
          </p:cNvSpPr>
          <p:nvPr/>
        </p:nvSpPr>
        <p:spPr bwMode="auto">
          <a:xfrm>
            <a:off x="2345530" y="5126975"/>
            <a:ext cx="2674620" cy="377823"/>
          </a:xfrm>
          <a:prstGeom prst="rect">
            <a:avLst/>
          </a:prstGeom>
          <a:solidFill>
            <a:srgbClr val="2E74B5"/>
          </a:solidFill>
          <a:ln w="25400">
            <a:solidFill>
              <a:srgbClr val="1F4D78"/>
            </a:solid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err="1" smtClean="0">
                <a:ln>
                  <a:noFill/>
                </a:ln>
                <a:solidFill>
                  <a:srgbClr val="FFFFFF"/>
                </a:solidFill>
                <a:effectLst/>
                <a:ea typeface="Calibri" panose="020F0502020204030204" pitchFamily="34" charset="0"/>
                <a:cs typeface="Times New Roman" panose="02020603050405020304" pitchFamily="18" charset="0"/>
              </a:rPr>
              <a:t>OMPIfClause</a:t>
            </a:r>
            <a:endParaRPr kumimoji="0" lang="en-US" altLang="ru-RU" b="0" i="0" u="none" strike="noStrike" cap="none" normalizeH="0" baseline="0" dirty="0" smtClean="0">
              <a:ln>
                <a:noFill/>
              </a:ln>
              <a:solidFill>
                <a:schemeClr val="tx1"/>
              </a:solidFill>
              <a:effectLst/>
            </a:endParaRPr>
          </a:p>
        </p:txBody>
      </p:sp>
      <p:cxnSp>
        <p:nvCxnSpPr>
          <p:cNvPr id="39" name="Straight Connector 38"/>
          <p:cNvCxnSpPr>
            <a:stCxn id="37" idx="2"/>
            <a:endCxn id="38" idx="0"/>
          </p:cNvCxnSpPr>
          <p:nvPr/>
        </p:nvCxnSpPr>
        <p:spPr>
          <a:xfrm>
            <a:off x="3014185" y="4864714"/>
            <a:ext cx="668655" cy="262261"/>
          </a:xfrm>
          <a:prstGeom prst="line">
            <a:avLst/>
          </a:prstGeom>
          <a:ln w="25400" cmpd="sng">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2" name="Text Box 6"/>
          <p:cNvSpPr txBox="1">
            <a:spLocks noChangeArrowheads="1"/>
          </p:cNvSpPr>
          <p:nvPr/>
        </p:nvSpPr>
        <p:spPr bwMode="auto">
          <a:xfrm>
            <a:off x="5688804" y="5126975"/>
            <a:ext cx="1929765" cy="365443"/>
          </a:xfrm>
          <a:prstGeom prst="rect">
            <a:avLst/>
          </a:prstGeom>
          <a:solidFill>
            <a:srgbClr val="2E74B5"/>
          </a:solidFill>
          <a:ln w="25400">
            <a:solidFill>
              <a:srgbClr val="1F4D78"/>
            </a:solid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smtClean="0">
                <a:ln>
                  <a:noFill/>
                </a:ln>
                <a:solidFill>
                  <a:srgbClr val="FFFFFF"/>
                </a:solidFill>
                <a:effectLst/>
                <a:ea typeface="Calibri" panose="020F0502020204030204" pitchFamily="34" charset="0"/>
                <a:cs typeface="Times New Roman" panose="02020603050405020304" pitchFamily="18" charset="0"/>
              </a:rPr>
              <a:t>&lt;condition&gt; Expr</a:t>
            </a:r>
            <a:endParaRPr kumimoji="0" lang="en-US" altLang="ru-RU" b="0" i="0" u="none" strike="noStrike" cap="none" normalizeH="0" baseline="0" dirty="0" smtClean="0">
              <a:ln>
                <a:noFill/>
              </a:ln>
              <a:solidFill>
                <a:schemeClr val="tx1"/>
              </a:solidFill>
              <a:effectLst/>
            </a:endParaRPr>
          </a:p>
        </p:txBody>
      </p:sp>
      <p:cxnSp>
        <p:nvCxnSpPr>
          <p:cNvPr id="43" name="Straight Connector 42"/>
          <p:cNvCxnSpPr>
            <a:stCxn id="38" idx="3"/>
            <a:endCxn id="42" idx="1"/>
          </p:cNvCxnSpPr>
          <p:nvPr/>
        </p:nvCxnSpPr>
        <p:spPr>
          <a:xfrm flipV="1">
            <a:off x="5020150" y="5309697"/>
            <a:ext cx="668654" cy="6190"/>
          </a:xfrm>
          <a:prstGeom prst="line">
            <a:avLst/>
          </a:prstGeom>
          <a:ln w="25400" cmpd="sng">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9" name="Text Box 6"/>
          <p:cNvSpPr txBox="1">
            <a:spLocks noChangeArrowheads="1"/>
          </p:cNvSpPr>
          <p:nvPr/>
        </p:nvSpPr>
        <p:spPr bwMode="auto">
          <a:xfrm>
            <a:off x="5399244" y="2183109"/>
            <a:ext cx="1337310" cy="365443"/>
          </a:xfrm>
          <a:prstGeom prst="rect">
            <a:avLst/>
          </a:prstGeom>
          <a:solidFill>
            <a:srgbClr val="2E74B5"/>
          </a:solidFill>
          <a:ln w="25400">
            <a:solidFill>
              <a:srgbClr val="1F4D78"/>
            </a:solid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err="1" smtClean="0">
                <a:ln>
                  <a:noFill/>
                </a:ln>
                <a:solidFill>
                  <a:srgbClr val="FFFFFF"/>
                </a:solidFill>
                <a:effectLst/>
                <a:ea typeface="Calibri" panose="020F0502020204030204" pitchFamily="34" charset="0"/>
                <a:cs typeface="Times New Roman" panose="02020603050405020304" pitchFamily="18" charset="0"/>
              </a:rPr>
              <a:t>OMPClause</a:t>
            </a:r>
            <a:endParaRPr kumimoji="0" lang="en-US" altLang="ru-RU" b="0" i="0" u="none" strike="noStrike" cap="none" normalizeH="0" baseline="0" dirty="0" smtClean="0">
              <a:ln>
                <a:noFill/>
              </a:ln>
              <a:solidFill>
                <a:schemeClr val="tx1"/>
              </a:solidFill>
              <a:effectLst/>
            </a:endParaRPr>
          </a:p>
        </p:txBody>
      </p:sp>
      <p:cxnSp>
        <p:nvCxnSpPr>
          <p:cNvPr id="50" name="Straight Connector 49"/>
          <p:cNvCxnSpPr>
            <a:stCxn id="11" idx="3"/>
            <a:endCxn id="49" idx="1"/>
          </p:cNvCxnSpPr>
          <p:nvPr/>
        </p:nvCxnSpPr>
        <p:spPr>
          <a:xfrm flipV="1">
            <a:off x="4730590" y="2365831"/>
            <a:ext cx="668654" cy="528047"/>
          </a:xfrm>
          <a:prstGeom prst="line">
            <a:avLst/>
          </a:prstGeom>
          <a:ln w="25400" cmpd="sng">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53" name="Text Box 6"/>
          <p:cNvSpPr txBox="1">
            <a:spLocks noChangeArrowheads="1"/>
          </p:cNvSpPr>
          <p:nvPr/>
        </p:nvSpPr>
        <p:spPr bwMode="auto">
          <a:xfrm>
            <a:off x="5399244" y="2704966"/>
            <a:ext cx="1337310" cy="365443"/>
          </a:xfrm>
          <a:prstGeom prst="rect">
            <a:avLst/>
          </a:prstGeom>
          <a:solidFill>
            <a:srgbClr val="2E74B5"/>
          </a:solidFill>
          <a:ln w="25400">
            <a:solidFill>
              <a:srgbClr val="1F4D78"/>
            </a:solid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err="1" smtClean="0">
                <a:ln>
                  <a:noFill/>
                </a:ln>
                <a:solidFill>
                  <a:srgbClr val="FFFFFF"/>
                </a:solidFill>
                <a:effectLst/>
                <a:ea typeface="Calibri" panose="020F0502020204030204" pitchFamily="34" charset="0"/>
                <a:cs typeface="Times New Roman" panose="02020603050405020304" pitchFamily="18" charset="0"/>
              </a:rPr>
              <a:t>OMPClause</a:t>
            </a:r>
            <a:endParaRPr kumimoji="0" lang="en-US" altLang="ru-RU" b="0" i="0" u="none" strike="noStrike" cap="none" normalizeH="0" baseline="0" dirty="0" smtClean="0">
              <a:ln>
                <a:noFill/>
              </a:ln>
              <a:solidFill>
                <a:schemeClr val="tx1"/>
              </a:solidFill>
              <a:effectLst/>
            </a:endParaRPr>
          </a:p>
        </p:txBody>
      </p:sp>
      <p:cxnSp>
        <p:nvCxnSpPr>
          <p:cNvPr id="54" name="Straight Connector 53"/>
          <p:cNvCxnSpPr>
            <a:stCxn id="11" idx="3"/>
            <a:endCxn id="53" idx="1"/>
          </p:cNvCxnSpPr>
          <p:nvPr/>
        </p:nvCxnSpPr>
        <p:spPr>
          <a:xfrm flipV="1">
            <a:off x="4730590" y="2887688"/>
            <a:ext cx="668654" cy="6190"/>
          </a:xfrm>
          <a:prstGeom prst="line">
            <a:avLst/>
          </a:prstGeom>
          <a:ln w="25400" cmpd="sng">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59" name="Text Box 6"/>
          <p:cNvSpPr txBox="1">
            <a:spLocks noChangeArrowheads="1"/>
          </p:cNvSpPr>
          <p:nvPr/>
        </p:nvSpPr>
        <p:spPr bwMode="auto">
          <a:xfrm>
            <a:off x="5401150" y="3223648"/>
            <a:ext cx="1337310" cy="365443"/>
          </a:xfrm>
          <a:prstGeom prst="rect">
            <a:avLst/>
          </a:prstGeom>
          <a:solidFill>
            <a:srgbClr val="2E74B5"/>
          </a:solidFill>
          <a:ln w="25400">
            <a:solidFill>
              <a:srgbClr val="1F4D78"/>
            </a:solidFill>
            <a:miter lim="800000"/>
            <a:headEnd/>
            <a:tailEnd/>
          </a:ln>
        </p:spPr>
        <p:txBody>
          <a:bodyPr vert="horz" wrap="non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b="0" i="0" u="none" strike="noStrike" cap="none" normalizeH="0" baseline="0" dirty="0" smtClean="0">
                <a:ln>
                  <a:noFill/>
                </a:ln>
                <a:solidFill>
                  <a:srgbClr val="FFFFFF"/>
                </a:solidFill>
                <a:effectLst/>
                <a:ea typeface="Calibri" panose="020F0502020204030204" pitchFamily="34" charset="0"/>
                <a:cs typeface="Times New Roman" panose="02020603050405020304" pitchFamily="18" charset="0"/>
              </a:rPr>
              <a:t>…</a:t>
            </a:r>
            <a:endParaRPr kumimoji="0" lang="en-US" altLang="ru-RU" b="0" i="0" u="none" strike="noStrike" cap="none" normalizeH="0" baseline="0" dirty="0" smtClean="0">
              <a:ln>
                <a:noFill/>
              </a:ln>
              <a:solidFill>
                <a:schemeClr val="tx1"/>
              </a:solidFill>
              <a:effectLst/>
            </a:endParaRPr>
          </a:p>
        </p:txBody>
      </p:sp>
      <p:cxnSp>
        <p:nvCxnSpPr>
          <p:cNvPr id="61" name="Straight Connector 60"/>
          <p:cNvCxnSpPr>
            <a:endCxn id="59" idx="1"/>
          </p:cNvCxnSpPr>
          <p:nvPr/>
        </p:nvCxnSpPr>
        <p:spPr>
          <a:xfrm>
            <a:off x="4730590" y="2887688"/>
            <a:ext cx="670560" cy="518682"/>
          </a:xfrm>
          <a:prstGeom prst="line">
            <a:avLst/>
          </a:prstGeom>
          <a:ln w="25400" cmpd="sng">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271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5614" y="1082041"/>
            <a:ext cx="8228012" cy="4998720"/>
          </a:xfrm>
        </p:spPr>
        <p:txBody>
          <a:bodyPr>
            <a:normAutofit lnSpcReduction="10000"/>
          </a:bodyPr>
          <a:lstStyle/>
          <a:p>
            <a:pPr lvl="1"/>
            <a:r>
              <a:rPr lang="en-US" dirty="0"/>
              <a:t>Clang/LLVM 3.5 </a:t>
            </a:r>
            <a:r>
              <a:rPr lang="en-US" dirty="0" smtClean="0"/>
              <a:t>Release</a:t>
            </a:r>
          </a:p>
          <a:p>
            <a:pPr lvl="2"/>
            <a:r>
              <a:rPr lang="en-US" dirty="0" smtClean="0"/>
              <a:t>Parsing and semantic analysis for </a:t>
            </a:r>
            <a:r>
              <a:rPr lang="en-US" dirty="0" err="1" smtClean="0"/>
              <a:t>OpenMP</a:t>
            </a:r>
            <a:r>
              <a:rPr lang="en-US" baseline="30000" dirty="0" smtClean="0"/>
              <a:t>*</a:t>
            </a:r>
            <a:r>
              <a:rPr lang="en-US" dirty="0" smtClean="0"/>
              <a:t> 3.1 (except for ‘ordered’ and ‘atomic’ directives)</a:t>
            </a:r>
          </a:p>
          <a:p>
            <a:pPr lvl="2"/>
            <a:r>
              <a:rPr lang="en-US" dirty="0" err="1" smtClean="0"/>
              <a:t>CodeGen</a:t>
            </a:r>
            <a:r>
              <a:rPr lang="en-US" dirty="0" smtClean="0"/>
              <a:t> for ‘parallel’ and ‘</a:t>
            </a:r>
            <a:r>
              <a:rPr lang="en-US" dirty="0" err="1" smtClean="0"/>
              <a:t>simd</a:t>
            </a:r>
            <a:r>
              <a:rPr lang="en-US" dirty="0" smtClean="0"/>
              <a:t>’ directives, ‘</a:t>
            </a:r>
            <a:r>
              <a:rPr lang="en-US" dirty="0" err="1" smtClean="0"/>
              <a:t>safelen</a:t>
            </a:r>
            <a:r>
              <a:rPr lang="en-US" dirty="0" smtClean="0"/>
              <a:t>’ clause</a:t>
            </a:r>
          </a:p>
          <a:p>
            <a:pPr lvl="2"/>
            <a:r>
              <a:rPr lang="en-US" dirty="0" smtClean="0"/>
              <a:t>First release with </a:t>
            </a:r>
            <a:r>
              <a:rPr lang="en-US" b="1" dirty="0" smtClean="0"/>
              <a:t>libiomp5</a:t>
            </a:r>
            <a:r>
              <a:rPr lang="en-US" dirty="0" smtClean="0"/>
              <a:t> </a:t>
            </a:r>
            <a:r>
              <a:rPr lang="en-US" dirty="0" err="1" smtClean="0"/>
              <a:t>OpenMP</a:t>
            </a:r>
            <a:r>
              <a:rPr lang="en-US" dirty="0" smtClean="0"/>
              <a:t> runtime library!</a:t>
            </a:r>
          </a:p>
          <a:p>
            <a:pPr lvl="1"/>
            <a:r>
              <a:rPr lang="en-US" dirty="0" smtClean="0"/>
              <a:t>Clang/LLVM Trunk</a:t>
            </a:r>
          </a:p>
          <a:p>
            <a:pPr lvl="2"/>
            <a:r>
              <a:rPr lang="en-US" dirty="0" smtClean="0"/>
              <a:t>Complete parsing and semantic analysis for </a:t>
            </a:r>
            <a:r>
              <a:rPr lang="en-US" dirty="0" err="1" smtClean="0"/>
              <a:t>OpenMP</a:t>
            </a:r>
            <a:r>
              <a:rPr lang="en-US" dirty="0" smtClean="0"/>
              <a:t> 3.1 and partial for </a:t>
            </a:r>
            <a:r>
              <a:rPr lang="en-US" dirty="0" err="1" smtClean="0"/>
              <a:t>OpenMP</a:t>
            </a:r>
            <a:r>
              <a:rPr lang="en-US" dirty="0" smtClean="0"/>
              <a:t> 4.0</a:t>
            </a:r>
          </a:p>
          <a:p>
            <a:pPr lvl="2"/>
            <a:r>
              <a:rPr lang="en-US" dirty="0" err="1" smtClean="0"/>
              <a:t>CodeGen</a:t>
            </a:r>
            <a:r>
              <a:rPr lang="en-US" dirty="0" smtClean="0"/>
              <a:t> for ‘critical’  directive, ‘if’, ‘</a:t>
            </a:r>
            <a:r>
              <a:rPr lang="en-US" dirty="0" err="1" smtClean="0"/>
              <a:t>num_threads</a:t>
            </a:r>
            <a:r>
              <a:rPr lang="en-US" dirty="0" smtClean="0"/>
              <a:t>’, ‘</a:t>
            </a:r>
            <a:r>
              <a:rPr lang="en-US" dirty="0" err="1" smtClean="0"/>
              <a:t>firstprivate</a:t>
            </a:r>
            <a:r>
              <a:rPr lang="en-US" dirty="0" smtClean="0"/>
              <a:t>’, ‘private’, ‘aligned’ and ‘collapse’ clauses</a:t>
            </a:r>
          </a:p>
          <a:p>
            <a:pPr lvl="1"/>
            <a:r>
              <a:rPr lang="en-US" dirty="0" smtClean="0"/>
              <a:t>No support in driver yet, use -</a:t>
            </a:r>
            <a:r>
              <a:rPr lang="en-US" dirty="0" err="1" smtClean="0"/>
              <a:t>Xclang</a:t>
            </a:r>
            <a:r>
              <a:rPr lang="en-US" dirty="0" smtClean="0"/>
              <a:t> -</a:t>
            </a:r>
            <a:r>
              <a:rPr lang="en-US" dirty="0" err="1" smtClean="0"/>
              <a:t>fopenmp</a:t>
            </a:r>
            <a:r>
              <a:rPr lang="en-US" dirty="0" smtClean="0"/>
              <a:t>=libiomp5</a:t>
            </a:r>
          </a:p>
          <a:p>
            <a:pPr lvl="1"/>
            <a:r>
              <a:rPr lang="en-US" dirty="0" smtClean="0"/>
              <a:t>Planning full </a:t>
            </a:r>
            <a:r>
              <a:rPr lang="en-US" dirty="0" err="1"/>
              <a:t>OpenMP</a:t>
            </a:r>
            <a:r>
              <a:rPr lang="en-US" dirty="0"/>
              <a:t> 3.1 support in Clang/LLVM 3.6 </a:t>
            </a:r>
            <a:r>
              <a:rPr lang="en-US" dirty="0" smtClean="0"/>
              <a:t>Release, most of </a:t>
            </a:r>
            <a:r>
              <a:rPr lang="en-US" dirty="0" err="1" smtClean="0"/>
              <a:t>OpenMP</a:t>
            </a:r>
            <a:r>
              <a:rPr lang="en-US" dirty="0" smtClean="0"/>
              <a:t> 4.0 in Clang/LLVM 3.7 Release</a:t>
            </a:r>
          </a:p>
        </p:txBody>
      </p:sp>
      <p:sp>
        <p:nvSpPr>
          <p:cNvPr id="4" name="Slide Number Placeholder 3"/>
          <p:cNvSpPr>
            <a:spLocks noGrp="1"/>
          </p:cNvSpPr>
          <p:nvPr>
            <p:ph type="sldNum" sz="quarter" idx="12"/>
          </p:nvPr>
        </p:nvSpPr>
        <p:spPr/>
        <p:txBody>
          <a:bodyPr/>
          <a:lstStyle/>
          <a:p>
            <a:fld id="{EE2556C5-CE8C-6547-B838-EA80C61A4AF7}" type="slidenum">
              <a:rPr lang="en-US" smtClean="0"/>
              <a:pPr/>
              <a:t>7</a:t>
            </a:fld>
            <a:endParaRPr lang="en-US" dirty="0"/>
          </a:p>
        </p:txBody>
      </p:sp>
      <p:sp>
        <p:nvSpPr>
          <p:cNvPr id="2" name="Title 1"/>
          <p:cNvSpPr>
            <a:spLocks noGrp="1"/>
          </p:cNvSpPr>
          <p:nvPr>
            <p:ph type="title"/>
          </p:nvPr>
        </p:nvSpPr>
        <p:spPr/>
        <p:txBody>
          <a:bodyPr/>
          <a:lstStyle/>
          <a:p>
            <a:r>
              <a:rPr lang="en-US" dirty="0"/>
              <a:t>Current Status</a:t>
            </a:r>
          </a:p>
        </p:txBody>
      </p:sp>
      <p:sp>
        <p:nvSpPr>
          <p:cNvPr id="5" name="Rounded Rectangle 4"/>
          <p:cNvSpPr/>
          <p:nvPr/>
        </p:nvSpPr>
        <p:spPr>
          <a:xfrm>
            <a:off x="927260" y="6076951"/>
            <a:ext cx="7284720" cy="383050"/>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lvl="1" algn="ctr"/>
            <a:r>
              <a:rPr lang="en-US" sz="2400" dirty="0"/>
              <a:t>Depends on the speed of code </a:t>
            </a:r>
            <a:r>
              <a:rPr lang="en-US" sz="2400" dirty="0" smtClean="0"/>
              <a:t>review!</a:t>
            </a:r>
            <a:endParaRPr lang="en-US" sz="2400" dirty="0"/>
          </a:p>
        </p:txBody>
      </p:sp>
    </p:spTree>
    <p:extLst>
      <p:ext uri="{BB962C8B-B14F-4D97-AF65-F5344CB8AC3E}">
        <p14:creationId xmlns:p14="http://schemas.microsoft.com/office/powerpoint/2010/main" val="37590127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5614" y="1325881"/>
            <a:ext cx="8228012" cy="5062220"/>
          </a:xfrm>
        </p:spPr>
        <p:txBody>
          <a:bodyPr/>
          <a:lstStyle/>
          <a:p>
            <a:pPr lvl="0"/>
            <a:r>
              <a:rPr lang="en-US" dirty="0"/>
              <a:t>http://clang-omp.github.io/</a:t>
            </a:r>
            <a:endParaRPr lang="en-US" dirty="0" smtClean="0"/>
          </a:p>
          <a:p>
            <a:pPr lvl="1"/>
            <a:r>
              <a:rPr lang="en-US" dirty="0" smtClean="0"/>
              <a:t>Full </a:t>
            </a:r>
            <a:r>
              <a:rPr lang="en-US" dirty="0" err="1" smtClean="0"/>
              <a:t>OpenMP</a:t>
            </a:r>
            <a:r>
              <a:rPr lang="en-US" baseline="30000" dirty="0" smtClean="0"/>
              <a:t>*</a:t>
            </a:r>
            <a:r>
              <a:rPr lang="en-US" dirty="0" smtClean="0"/>
              <a:t> 3.1 + part of </a:t>
            </a:r>
            <a:r>
              <a:rPr lang="en-US" dirty="0" err="1" smtClean="0"/>
              <a:t>OpenMP</a:t>
            </a:r>
            <a:r>
              <a:rPr lang="en-US" dirty="0" smtClean="0"/>
              <a:t> 4.0 support</a:t>
            </a:r>
          </a:p>
          <a:p>
            <a:pPr lvl="2"/>
            <a:r>
              <a:rPr lang="en-US" dirty="0" smtClean="0"/>
              <a:t>Coprocessor/accelerator support is under development</a:t>
            </a:r>
          </a:p>
          <a:p>
            <a:pPr lvl="1"/>
            <a:r>
              <a:rPr lang="en-US" dirty="0" err="1"/>
              <a:t>OpenMP</a:t>
            </a:r>
            <a:r>
              <a:rPr lang="en-US" dirty="0"/>
              <a:t> Validation </a:t>
            </a:r>
            <a:r>
              <a:rPr lang="en-US" dirty="0" smtClean="0"/>
              <a:t>Suite from </a:t>
            </a:r>
            <a:r>
              <a:rPr lang="en-US" dirty="0" err="1" smtClean="0"/>
              <a:t>OpenUH</a:t>
            </a:r>
            <a:r>
              <a:rPr lang="en-US" baseline="30000" dirty="0" smtClean="0"/>
              <a:t>*</a:t>
            </a:r>
            <a:r>
              <a:rPr lang="en-US" b="1" dirty="0" smtClean="0"/>
              <a:t> </a:t>
            </a:r>
            <a:r>
              <a:rPr lang="en-US" dirty="0" smtClean="0"/>
              <a:t>test suite</a:t>
            </a:r>
          </a:p>
          <a:p>
            <a:pPr lvl="2"/>
            <a:r>
              <a:rPr lang="en-US" dirty="0" smtClean="0"/>
              <a:t>Passed </a:t>
            </a:r>
            <a:r>
              <a:rPr lang="en-US" dirty="0"/>
              <a:t>119 tests of 123</a:t>
            </a:r>
            <a:endParaRPr lang="en-US" dirty="0" smtClean="0"/>
          </a:p>
          <a:p>
            <a:pPr lvl="1"/>
            <a:r>
              <a:rPr lang="en-US" dirty="0" smtClean="0"/>
              <a:t>Supported on Linux</a:t>
            </a:r>
            <a:r>
              <a:rPr lang="en-US" baseline="30000" dirty="0" smtClean="0"/>
              <a:t>*</a:t>
            </a:r>
            <a:r>
              <a:rPr lang="en-US" dirty="0" smtClean="0"/>
              <a:t> and Mac OS X</a:t>
            </a:r>
            <a:r>
              <a:rPr lang="en-US" baseline="30000" dirty="0" smtClean="0"/>
              <a:t>*</a:t>
            </a:r>
          </a:p>
          <a:p>
            <a:pPr lvl="2"/>
            <a:r>
              <a:rPr lang="en-US" dirty="0"/>
              <a:t>x86, x86-64, </a:t>
            </a:r>
            <a:r>
              <a:rPr lang="en-US" dirty="0" smtClean="0"/>
              <a:t>PowerPC</a:t>
            </a:r>
            <a:r>
              <a:rPr lang="en-US" baseline="30000" dirty="0" smtClean="0"/>
              <a:t>*</a:t>
            </a:r>
            <a:r>
              <a:rPr lang="en-US" dirty="0" smtClean="0"/>
              <a:t>, ARM</a:t>
            </a:r>
            <a:r>
              <a:rPr lang="en-US" baseline="30000" dirty="0" smtClean="0"/>
              <a:t>*</a:t>
            </a:r>
          </a:p>
          <a:p>
            <a:pPr lvl="1"/>
            <a:r>
              <a:rPr lang="en-US" dirty="0" smtClean="0"/>
              <a:t>Based on Clang/LLVM 3.5 Release</a:t>
            </a:r>
          </a:p>
          <a:p>
            <a:pPr lvl="2"/>
            <a:r>
              <a:rPr lang="en-US" dirty="0" smtClean="0"/>
              <a:t>Includes trunk-based version (maintained by Hal </a:t>
            </a:r>
            <a:r>
              <a:rPr lang="en-US" dirty="0" err="1" smtClean="0"/>
              <a:t>Finkel</a:t>
            </a:r>
            <a:r>
              <a:rPr lang="en-US" dirty="0" smtClean="0"/>
              <a:t>)</a:t>
            </a:r>
          </a:p>
          <a:p>
            <a:pPr lvl="1"/>
            <a:r>
              <a:rPr lang="en-US" dirty="0" smtClean="0"/>
              <a:t>Use -</a:t>
            </a:r>
            <a:r>
              <a:rPr lang="en-US" dirty="0" err="1" smtClean="0"/>
              <a:t>fopenmp</a:t>
            </a:r>
            <a:r>
              <a:rPr lang="en-US" dirty="0" smtClean="0"/>
              <a:t> driver option </a:t>
            </a:r>
            <a:endParaRPr lang="en-US" dirty="0"/>
          </a:p>
        </p:txBody>
      </p:sp>
      <p:sp>
        <p:nvSpPr>
          <p:cNvPr id="4" name="Slide Number Placeholder 3"/>
          <p:cNvSpPr>
            <a:spLocks noGrp="1"/>
          </p:cNvSpPr>
          <p:nvPr>
            <p:ph type="sldNum" sz="quarter" idx="12"/>
          </p:nvPr>
        </p:nvSpPr>
        <p:spPr/>
        <p:txBody>
          <a:bodyPr/>
          <a:lstStyle/>
          <a:p>
            <a:fld id="{EE2556C5-CE8C-6547-B838-EA80C61A4AF7}" type="slidenum">
              <a:rPr lang="en-US" smtClean="0"/>
              <a:pPr/>
              <a:t>8</a:t>
            </a:fld>
            <a:endParaRPr lang="en-US" dirty="0"/>
          </a:p>
        </p:txBody>
      </p:sp>
      <p:sp>
        <p:nvSpPr>
          <p:cNvPr id="2" name="Title 1"/>
          <p:cNvSpPr>
            <a:spLocks noGrp="1"/>
          </p:cNvSpPr>
          <p:nvPr>
            <p:ph type="title"/>
          </p:nvPr>
        </p:nvSpPr>
        <p:spPr/>
        <p:txBody>
          <a:bodyPr/>
          <a:lstStyle/>
          <a:p>
            <a:r>
              <a:rPr lang="en-US" dirty="0" smtClean="0"/>
              <a:t>Current Status: clang-</a:t>
            </a:r>
            <a:r>
              <a:rPr lang="en-US" dirty="0" err="1" smtClean="0"/>
              <a:t>omp</a:t>
            </a:r>
            <a:r>
              <a:rPr lang="en-US" dirty="0" smtClean="0"/>
              <a:t> Repo</a:t>
            </a:r>
            <a:endParaRPr lang="en-US" dirty="0"/>
          </a:p>
        </p:txBody>
      </p:sp>
      <p:sp>
        <p:nvSpPr>
          <p:cNvPr id="5" name="Rounded Rectangle 4"/>
          <p:cNvSpPr/>
          <p:nvPr/>
        </p:nvSpPr>
        <p:spPr>
          <a:xfrm>
            <a:off x="927260" y="6073140"/>
            <a:ext cx="7284720" cy="383050"/>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lvl="1" algn="ctr"/>
            <a:r>
              <a:rPr lang="en-US" sz="2400" dirty="0"/>
              <a:t>You can try it right </a:t>
            </a:r>
            <a:r>
              <a:rPr lang="en-US" sz="2400" dirty="0" smtClean="0"/>
              <a:t>now!</a:t>
            </a:r>
            <a:endParaRPr lang="en-US" sz="2400" dirty="0"/>
          </a:p>
        </p:txBody>
      </p:sp>
    </p:spTree>
    <p:extLst>
      <p:ext uri="{BB962C8B-B14F-4D97-AF65-F5344CB8AC3E}">
        <p14:creationId xmlns:p14="http://schemas.microsoft.com/office/powerpoint/2010/main" val="1325914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Status: Summary</a:t>
            </a:r>
            <a:endParaRPr lang="en-US" dirty="0"/>
          </a:p>
        </p:txBody>
      </p:sp>
      <p:sp>
        <p:nvSpPr>
          <p:cNvPr id="4" name="Slide Number Placeholder 3"/>
          <p:cNvSpPr>
            <a:spLocks noGrp="1"/>
          </p:cNvSpPr>
          <p:nvPr>
            <p:ph type="sldNum" sz="quarter" idx="12"/>
          </p:nvPr>
        </p:nvSpPr>
        <p:spPr/>
        <p:txBody>
          <a:bodyPr/>
          <a:lstStyle/>
          <a:p>
            <a:fld id="{EE2556C5-CE8C-6547-B838-EA80C61A4AF7}" type="slidenum">
              <a:rPr lang="en-US" smtClean="0"/>
              <a:pPr/>
              <a:t>9</a:t>
            </a:fld>
            <a:endParaRPr lang="en-US" dirty="0"/>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1108973303"/>
              </p:ext>
            </p:extLst>
          </p:nvPr>
        </p:nvGraphicFramePr>
        <p:xfrm>
          <a:off x="404789" y="1036071"/>
          <a:ext cx="7911147" cy="5278127"/>
        </p:xfrm>
        <a:graphic>
          <a:graphicData uri="http://schemas.openxmlformats.org/drawingml/2006/table">
            <a:tbl>
              <a:tblPr firstRow="1" bandRow="1">
                <a:tableStyleId>{5C22544A-7EE6-4342-B048-85BDC9FD1C3A}</a:tableStyleId>
              </a:tblPr>
              <a:tblGrid>
                <a:gridCol w="1609407"/>
                <a:gridCol w="1539240"/>
                <a:gridCol w="1638300"/>
                <a:gridCol w="1600200"/>
                <a:gridCol w="1524000"/>
              </a:tblGrid>
              <a:tr h="931320">
                <a:tc>
                  <a:txBody>
                    <a:bodyPr/>
                    <a:lstStyle/>
                    <a:p>
                      <a:pPr algn="ctr"/>
                      <a:r>
                        <a:rPr lang="en-US" sz="1600" b="0" i="0" dirty="0" smtClean="0">
                          <a:latin typeface="Intel Clear" panose="020B0604020203020204" pitchFamily="34" charset="0"/>
                          <a:cs typeface="Neo Sans Intel"/>
                        </a:rPr>
                        <a:t>Features</a:t>
                      </a:r>
                      <a:endParaRPr lang="en-US" sz="1600" b="0" i="0" dirty="0">
                        <a:latin typeface="Intel Clear" panose="020B0604020203020204" pitchFamily="34" charset="0"/>
                        <a:cs typeface="Neo Sans Intel"/>
                      </a:endParaRPr>
                    </a:p>
                  </a:txBody>
                  <a:tcPr anchor="ctr">
                    <a:lnL w="6350" cap="flat" cmpd="sng" algn="ctr">
                      <a:solidFill>
                        <a:srgbClr val="B1BABF"/>
                      </a:solidFill>
                      <a:prstDash val="solid"/>
                      <a:round/>
                      <a:headEnd type="none" w="med" len="med"/>
                      <a:tailEnd type="none" w="med" len="med"/>
                    </a:lnL>
                    <a:lnR w="6350" cap="flat" cmpd="sng" algn="ctr">
                      <a:solidFill>
                        <a:srgbClr val="B1BABF"/>
                      </a:solidFill>
                      <a:prstDash val="solid"/>
                      <a:round/>
                      <a:headEnd type="none" w="med" len="med"/>
                      <a:tailEnd type="none" w="med" len="med"/>
                    </a:lnR>
                    <a:lnT w="6350" cap="flat" cmpd="sng" algn="ctr">
                      <a:solidFill>
                        <a:srgbClr val="B1BABF"/>
                      </a:solidFill>
                      <a:prstDash val="solid"/>
                      <a:round/>
                      <a:headEnd type="none" w="med" len="med"/>
                      <a:tailEnd type="none" w="med" len="med"/>
                    </a:lnT>
                    <a:lnB w="6350" cap="flat" cmpd="sng" algn="ctr">
                      <a:solidFill>
                        <a:srgbClr val="B1BABF"/>
                      </a:solidFill>
                      <a:prstDash val="solid"/>
                      <a:round/>
                      <a:headEnd type="none" w="med" len="med"/>
                      <a:tailEnd type="none" w="med" len="med"/>
                    </a:lnB>
                    <a:solidFill>
                      <a:schemeClr val="tx2"/>
                    </a:solidFill>
                  </a:tcPr>
                </a:tc>
                <a:tc>
                  <a:txBody>
                    <a:bodyPr/>
                    <a:lstStyle/>
                    <a:p>
                      <a:pPr algn="ctr"/>
                      <a:r>
                        <a:rPr lang="en-US" sz="1600" b="0" i="0" dirty="0" smtClean="0">
                          <a:latin typeface="Intel Clear" panose="020B0604020203020204" pitchFamily="34" charset="0"/>
                          <a:cs typeface="Neo Sans Intel"/>
                        </a:rPr>
                        <a:t>Parsing/</a:t>
                      </a:r>
                      <a:r>
                        <a:rPr lang="en-US" sz="1600" b="0" i="0" dirty="0" err="1" smtClean="0">
                          <a:latin typeface="Intel Clear" panose="020B0604020203020204" pitchFamily="34" charset="0"/>
                          <a:cs typeface="Neo Sans Intel"/>
                        </a:rPr>
                        <a:t>Sema</a:t>
                      </a:r>
                      <a:endParaRPr lang="en-US" sz="1600" b="0" i="0" dirty="0" smtClean="0">
                        <a:latin typeface="Intel Clear" panose="020B0604020203020204" pitchFamily="34" charset="0"/>
                        <a:cs typeface="Neo Sans Intel"/>
                      </a:endParaRPr>
                    </a:p>
                    <a:p>
                      <a:pPr algn="ctr"/>
                      <a:r>
                        <a:rPr lang="en-US" sz="1600" b="0" i="0" dirty="0" smtClean="0">
                          <a:latin typeface="Intel Clear" panose="020B0604020203020204" pitchFamily="34" charset="0"/>
                          <a:cs typeface="Neo Sans Intel"/>
                        </a:rPr>
                        <a:t>(clang-</a:t>
                      </a:r>
                      <a:r>
                        <a:rPr lang="en-US" sz="1600" b="0" i="0" dirty="0" err="1" smtClean="0">
                          <a:latin typeface="Intel Clear" panose="020B0604020203020204" pitchFamily="34" charset="0"/>
                          <a:cs typeface="Neo Sans Intel"/>
                        </a:rPr>
                        <a:t>omp</a:t>
                      </a:r>
                      <a:r>
                        <a:rPr lang="en-US" sz="1600" b="0" i="0" dirty="0" smtClean="0">
                          <a:latin typeface="Intel Clear" panose="020B0604020203020204" pitchFamily="34" charset="0"/>
                          <a:cs typeface="Neo Sans Intel"/>
                        </a:rPr>
                        <a:t>)</a:t>
                      </a:r>
                      <a:endParaRPr lang="en-US" sz="1600" b="0" i="0" dirty="0">
                        <a:latin typeface="Intel Clear" panose="020B0604020203020204" pitchFamily="34" charset="0"/>
                        <a:cs typeface="Neo Sans Intel"/>
                      </a:endParaRPr>
                    </a:p>
                  </a:txBody>
                  <a:tcPr anchor="ctr">
                    <a:lnL w="6350" cap="flat" cmpd="sng" algn="ctr">
                      <a:solidFill>
                        <a:srgbClr val="B1BABF"/>
                      </a:solidFill>
                      <a:prstDash val="solid"/>
                      <a:round/>
                      <a:headEnd type="none" w="med" len="med"/>
                      <a:tailEnd type="none" w="med" len="med"/>
                    </a:lnL>
                    <a:lnR w="6350" cap="flat" cmpd="sng" algn="ctr">
                      <a:solidFill>
                        <a:srgbClr val="B1BABF"/>
                      </a:solidFill>
                      <a:prstDash val="solid"/>
                      <a:round/>
                      <a:headEnd type="none" w="med" len="med"/>
                      <a:tailEnd type="none" w="med" len="med"/>
                    </a:lnR>
                    <a:lnT w="6350" cap="flat" cmpd="sng" algn="ctr">
                      <a:solidFill>
                        <a:srgbClr val="B1BABF"/>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tx2"/>
                    </a:solidFill>
                  </a:tcPr>
                </a:tc>
                <a:tc>
                  <a:txBody>
                    <a:bodyPr/>
                    <a:lstStyle/>
                    <a:p>
                      <a:pPr algn="ctr"/>
                      <a:r>
                        <a:rPr lang="en-US" sz="1600" b="0" i="0" dirty="0" err="1" smtClean="0">
                          <a:latin typeface="Intel Clear" panose="020B0604020203020204" pitchFamily="34" charset="0"/>
                          <a:cs typeface="Neo Sans Intel"/>
                        </a:rPr>
                        <a:t>CodeGen</a:t>
                      </a:r>
                      <a:endParaRPr lang="en-US" sz="1600" b="0" i="0" dirty="0" smtClean="0">
                        <a:latin typeface="Intel Clear" panose="020B0604020203020204" pitchFamily="34" charset="0"/>
                        <a:cs typeface="Neo Sans Intel"/>
                      </a:endParaRPr>
                    </a:p>
                    <a:p>
                      <a:pPr algn="ctr"/>
                      <a:r>
                        <a:rPr lang="en-US" sz="1600" b="0" i="0" dirty="0" smtClean="0">
                          <a:latin typeface="Intel Clear" panose="020B0604020203020204" pitchFamily="34" charset="0"/>
                          <a:cs typeface="Neo Sans Intel"/>
                        </a:rPr>
                        <a:t>(clang-</a:t>
                      </a:r>
                      <a:r>
                        <a:rPr lang="en-US" sz="1600" b="0" i="0" dirty="0" err="1" smtClean="0">
                          <a:latin typeface="Intel Clear" panose="020B0604020203020204" pitchFamily="34" charset="0"/>
                          <a:cs typeface="Neo Sans Intel"/>
                        </a:rPr>
                        <a:t>omp</a:t>
                      </a:r>
                      <a:r>
                        <a:rPr lang="en-US" sz="1600" b="0" i="0" dirty="0" smtClean="0">
                          <a:latin typeface="Intel Clear" panose="020B0604020203020204" pitchFamily="34" charset="0"/>
                          <a:cs typeface="Neo Sans Intel"/>
                        </a:rPr>
                        <a:t>)</a:t>
                      </a:r>
                      <a:endParaRPr lang="en-US" sz="1600" b="0" i="0" dirty="0">
                        <a:latin typeface="Intel Clear" panose="020B0604020203020204" pitchFamily="34" charset="0"/>
                        <a:cs typeface="Neo Sans Intel"/>
                      </a:endParaRPr>
                    </a:p>
                  </a:txBody>
                  <a:tcPr anchor="ctr">
                    <a:lnL w="6350" cap="flat" cmpd="sng" algn="ctr">
                      <a:solidFill>
                        <a:srgbClr val="B1BABF"/>
                      </a:solidFill>
                      <a:prstDash val="solid"/>
                      <a:round/>
                      <a:headEnd type="none" w="med" len="med"/>
                      <a:tailEnd type="none" w="med" len="med"/>
                    </a:lnL>
                    <a:lnR w="6350" cap="flat" cmpd="sng" algn="ctr">
                      <a:solidFill>
                        <a:srgbClr val="B1BABF"/>
                      </a:solidFill>
                      <a:prstDash val="solid"/>
                      <a:round/>
                      <a:headEnd type="none" w="med" len="med"/>
                      <a:tailEnd type="none" w="med" len="med"/>
                    </a:lnR>
                    <a:lnT w="6350" cap="flat" cmpd="sng" algn="ctr">
                      <a:solidFill>
                        <a:srgbClr val="B1BABF"/>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tx2"/>
                    </a:solidFill>
                  </a:tcPr>
                </a:tc>
                <a:tc>
                  <a:txBody>
                    <a:bodyPr/>
                    <a:lstStyle/>
                    <a:p>
                      <a:pPr algn="ctr"/>
                      <a:r>
                        <a:rPr lang="en-US" sz="1600" b="0" i="0" dirty="0" smtClean="0">
                          <a:latin typeface="Intel Clear" panose="020B0604020203020204" pitchFamily="34" charset="0"/>
                          <a:cs typeface="Neo Sans Intel"/>
                        </a:rPr>
                        <a:t>Parsing/</a:t>
                      </a:r>
                      <a:r>
                        <a:rPr lang="en-US" sz="1600" b="0" i="0" dirty="0" err="1" smtClean="0">
                          <a:latin typeface="Intel Clear" panose="020B0604020203020204" pitchFamily="34" charset="0"/>
                          <a:cs typeface="Neo Sans Intel"/>
                        </a:rPr>
                        <a:t>Sema</a:t>
                      </a:r>
                      <a:endParaRPr lang="en-US" sz="1600" b="0" i="0" dirty="0" smtClean="0">
                        <a:latin typeface="Intel Clear" panose="020B0604020203020204" pitchFamily="34" charset="0"/>
                        <a:cs typeface="Neo Sans Intel"/>
                      </a:endParaRPr>
                    </a:p>
                    <a:p>
                      <a:pPr algn="ctr"/>
                      <a:r>
                        <a:rPr lang="en-US" sz="1600" b="0" i="0" dirty="0" smtClean="0">
                          <a:latin typeface="Intel Clear" panose="020B0604020203020204" pitchFamily="34" charset="0"/>
                          <a:cs typeface="Neo Sans Intel"/>
                        </a:rPr>
                        <a:t>(Trunk)</a:t>
                      </a:r>
                    </a:p>
                  </a:txBody>
                  <a:tcPr anchor="ctr">
                    <a:lnL w="6350" cap="flat" cmpd="sng" algn="ctr">
                      <a:solidFill>
                        <a:srgbClr val="B1BABF"/>
                      </a:solidFill>
                      <a:prstDash val="solid"/>
                      <a:round/>
                      <a:headEnd type="none" w="med" len="med"/>
                      <a:tailEnd type="none" w="med" len="med"/>
                    </a:lnL>
                    <a:lnR w="6350" cap="flat" cmpd="sng" algn="ctr">
                      <a:solidFill>
                        <a:srgbClr val="B1BABF"/>
                      </a:solidFill>
                      <a:prstDash val="solid"/>
                      <a:round/>
                      <a:headEnd type="none" w="med" len="med"/>
                      <a:tailEnd type="none" w="med" len="med"/>
                    </a:lnR>
                    <a:lnT w="6350" cap="flat" cmpd="sng" algn="ctr">
                      <a:solidFill>
                        <a:srgbClr val="B1BABF"/>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tx2"/>
                    </a:solidFill>
                  </a:tcPr>
                </a:tc>
                <a:tc>
                  <a:txBody>
                    <a:bodyPr/>
                    <a:lstStyle/>
                    <a:p>
                      <a:pPr algn="ctr"/>
                      <a:r>
                        <a:rPr lang="en-US" sz="1600" b="0" i="0" dirty="0" err="1" smtClean="0">
                          <a:latin typeface="Intel Clear" panose="020B0604020203020204" pitchFamily="34" charset="0"/>
                          <a:cs typeface="Neo Sans Intel"/>
                        </a:rPr>
                        <a:t>CodeGen</a:t>
                      </a:r>
                      <a:endParaRPr lang="en-US" sz="1600" b="0" i="0" dirty="0" smtClean="0">
                        <a:latin typeface="Intel Clear" panose="020B0604020203020204" pitchFamily="34" charset="0"/>
                        <a:cs typeface="Neo Sans Intel"/>
                      </a:endParaRPr>
                    </a:p>
                    <a:p>
                      <a:pPr algn="ctr"/>
                      <a:r>
                        <a:rPr lang="en-US" sz="1600" b="0" i="0" dirty="0" smtClean="0">
                          <a:latin typeface="Intel Clear" panose="020B0604020203020204" pitchFamily="34" charset="0"/>
                          <a:cs typeface="Neo Sans Intel"/>
                        </a:rPr>
                        <a:t>(Trunk)</a:t>
                      </a:r>
                    </a:p>
                  </a:txBody>
                  <a:tcPr anchor="ctr">
                    <a:lnL w="6350" cap="flat" cmpd="sng" algn="ctr">
                      <a:solidFill>
                        <a:srgbClr val="B1BABF"/>
                      </a:solidFill>
                      <a:prstDash val="solid"/>
                      <a:round/>
                      <a:headEnd type="none" w="med" len="med"/>
                      <a:tailEnd type="none" w="med" len="med"/>
                    </a:lnL>
                    <a:lnR w="28575" cap="flat" cmpd="sng" algn="ctr">
                      <a:solidFill>
                        <a:srgbClr val="004280"/>
                      </a:solidFill>
                      <a:prstDash val="solid"/>
                      <a:round/>
                      <a:headEnd type="none" w="med" len="med"/>
                      <a:tailEnd type="none" w="med" len="med"/>
                    </a:lnR>
                    <a:lnT w="6350" cap="flat" cmpd="sng" algn="ctr">
                      <a:solidFill>
                        <a:srgbClr val="B1BABF"/>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tx2"/>
                    </a:solidFill>
                  </a:tcPr>
                </a:tc>
              </a:tr>
              <a:tr h="500761">
                <a:tc>
                  <a:txBody>
                    <a:bodyPr/>
                    <a:lstStyle/>
                    <a:p>
                      <a:pPr algn="ctr"/>
                      <a:r>
                        <a:rPr lang="en-US" sz="1600" baseline="0" dirty="0" smtClean="0">
                          <a:solidFill>
                            <a:schemeClr val="bg1"/>
                          </a:solidFill>
                          <a:latin typeface="Intel Clear" panose="020B0604020203020204" pitchFamily="34" charset="0"/>
                          <a:cs typeface="Neo Sans Intel"/>
                        </a:rPr>
                        <a:t>Parallel</a:t>
                      </a:r>
                      <a:endParaRPr lang="en-US" sz="1600" baseline="0" dirty="0">
                        <a:solidFill>
                          <a:schemeClr val="bg1"/>
                        </a:solidFill>
                        <a:latin typeface="Intel Clear" panose="020B0604020203020204" pitchFamily="34" charset="0"/>
                        <a:cs typeface="Neo Sans Intel"/>
                      </a:endParaRPr>
                    </a:p>
                  </a:txBody>
                  <a:tcPr anchor="ctr">
                    <a:lnL w="6350" cap="flat" cmpd="sng" algn="ctr">
                      <a:solidFill>
                        <a:srgbClr val="B1BABF"/>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rgbClr val="B1BABF"/>
                      </a:solidFill>
                      <a:prstDash val="solid"/>
                      <a:round/>
                      <a:headEnd type="none" w="med" len="med"/>
                      <a:tailEnd type="none" w="med" len="med"/>
                    </a:lnT>
                    <a:lnB w="6350" cap="flat" cmpd="sng" algn="ctr">
                      <a:solidFill>
                        <a:srgbClr val="B1BABF"/>
                      </a:solidFill>
                      <a:prstDash val="solid"/>
                      <a:round/>
                      <a:headEnd type="none" w="med" len="med"/>
                      <a:tailEnd type="none" w="med" len="med"/>
                    </a:lnB>
                    <a:solidFill>
                      <a:schemeClr val="tx2"/>
                    </a:solidFill>
                  </a:tcPr>
                </a:tc>
                <a:tc>
                  <a:txBody>
                    <a:bodyPr/>
                    <a:lstStyle/>
                    <a:p>
                      <a:pPr algn="ctr"/>
                      <a:r>
                        <a:rPr lang="en-US" sz="1800" dirty="0" smtClean="0">
                          <a:solidFill>
                            <a:schemeClr val="tx1"/>
                          </a:solidFill>
                          <a:latin typeface="+mn-lt"/>
                        </a:rPr>
                        <a:t>Yes</a:t>
                      </a:r>
                      <a:endParaRPr lang="en-US" sz="1800" dirty="0">
                        <a:solidFill>
                          <a:schemeClr val="tx1"/>
                        </a:solidFill>
                        <a:latin typeface="+mn-lt"/>
                      </a:endParaRPr>
                    </a:p>
                  </a:txBody>
                  <a:tcPr anchor="ctr">
                    <a:lnL w="6350" cap="flat" cmpd="sng" algn="ctr">
                      <a:solidFill>
                        <a:schemeClr val="bg2"/>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Intel Clear" panose="020B0604020203020204" pitchFamily="34" charset="0"/>
                          <a:cs typeface="Neo Sans Intel"/>
                        </a:rPr>
                        <a:t>        Yes</a:t>
                      </a:r>
                      <a:endParaRPr lang="en-US" sz="1800" dirty="0">
                        <a:solidFill>
                          <a:schemeClr val="tx1"/>
                        </a:solidFill>
                        <a:latin typeface="Intel Clear" panose="020B0604020203020204" pitchFamily="34" charset="0"/>
                        <a:cs typeface="Neo Sans Intel"/>
                      </a:endParaRPr>
                    </a:p>
                  </a:txBody>
                  <a:tcPr marR="54864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mn-lt"/>
                        </a:rPr>
                        <a:t>Yes</a:t>
                      </a:r>
                      <a:endParaRPr lang="en-US" sz="1800" dirty="0">
                        <a:solidFill>
                          <a:schemeClr val="tx1"/>
                        </a:solidFill>
                        <a:latin typeface="Intel Clear" panose="020B0604020203020204" pitchFamily="34" charset="0"/>
                        <a:cs typeface="Neo Sans Intel"/>
                      </a:endParaRPr>
                    </a:p>
                  </a:txBody>
                  <a:tcPr marR="9000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mn-lt"/>
                        </a:rPr>
                        <a:t>Partially</a:t>
                      </a:r>
                      <a:endParaRPr lang="en-US" sz="1800" dirty="0">
                        <a:solidFill>
                          <a:schemeClr val="tx1"/>
                        </a:solidFill>
                      </a:endParaRPr>
                    </a:p>
                  </a:txBody>
                  <a:tcPr anchor="ctr">
                    <a:lnL w="6350" cap="flat" cmpd="sng" algn="ctr">
                      <a:solidFill>
                        <a:schemeClr val="bg1">
                          <a:lumMod val="95000"/>
                        </a:schemeClr>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FFFF00"/>
                    </a:solidFill>
                  </a:tcPr>
                </a:tc>
              </a:tr>
              <a:tr h="501480">
                <a:tc>
                  <a:txBody>
                    <a:bodyPr/>
                    <a:lstStyle/>
                    <a:p>
                      <a:pPr algn="ctr"/>
                      <a:r>
                        <a:rPr lang="en-US" sz="1600" dirty="0" err="1" smtClean="0">
                          <a:solidFill>
                            <a:schemeClr val="bg1"/>
                          </a:solidFill>
                          <a:latin typeface="Intel Clear" panose="020B0604020203020204" pitchFamily="34" charset="0"/>
                          <a:cs typeface="Neo Sans Intel"/>
                        </a:rPr>
                        <a:t>Worksharing</a:t>
                      </a:r>
                      <a:endParaRPr lang="en-US" sz="1600" dirty="0">
                        <a:solidFill>
                          <a:schemeClr val="bg1"/>
                        </a:solidFill>
                        <a:latin typeface="Intel Clear" panose="020B0604020203020204" pitchFamily="34" charset="0"/>
                        <a:cs typeface="Neo Sans Intel"/>
                      </a:endParaRPr>
                    </a:p>
                  </a:txBody>
                  <a:tcPr anchor="ctr">
                    <a:lnL w="6350" cap="flat" cmpd="sng" algn="ctr">
                      <a:solidFill>
                        <a:srgbClr val="B1BABF"/>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rgbClr val="B1BABF"/>
                      </a:solidFill>
                      <a:prstDash val="solid"/>
                      <a:round/>
                      <a:headEnd type="none" w="med" len="med"/>
                      <a:tailEnd type="none" w="med" len="med"/>
                    </a:lnT>
                    <a:lnB w="6350" cap="flat" cmpd="sng" algn="ctr">
                      <a:solidFill>
                        <a:srgbClr val="B1BABF"/>
                      </a:solidFill>
                      <a:prstDash val="solid"/>
                      <a:round/>
                      <a:headEnd type="none" w="med" len="med"/>
                      <a:tailEnd type="none" w="med" len="med"/>
                    </a:lnB>
                    <a:solidFill>
                      <a:schemeClr val="tx2"/>
                    </a:solidFill>
                  </a:tcPr>
                </a:tc>
                <a:tc>
                  <a:txBody>
                    <a:bodyPr/>
                    <a:lstStyle/>
                    <a:p>
                      <a:pPr algn="ctr"/>
                      <a:r>
                        <a:rPr lang="en-US" sz="1800" dirty="0" smtClean="0">
                          <a:solidFill>
                            <a:schemeClr val="tx1"/>
                          </a:solidFill>
                        </a:rPr>
                        <a:t>Yes</a:t>
                      </a:r>
                      <a:endParaRPr lang="en-US" sz="1800" dirty="0">
                        <a:solidFill>
                          <a:schemeClr val="tx1"/>
                        </a:solidFill>
                      </a:endParaRPr>
                    </a:p>
                  </a:txBody>
                  <a:tcPr anchor="ctr">
                    <a:lnL w="6350" cap="flat" cmpd="sng" algn="ctr">
                      <a:solidFill>
                        <a:schemeClr val="bg2"/>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Intel Clear" panose="020B0604020203020204" pitchFamily="34" charset="0"/>
                          <a:cs typeface="Neo Sans Intel"/>
                        </a:rPr>
                        <a:t>Yes</a:t>
                      </a:r>
                      <a:endParaRPr lang="en-US" sz="1800" dirty="0">
                        <a:solidFill>
                          <a:schemeClr val="tx1"/>
                        </a:solidFill>
                        <a:latin typeface="Intel Clear" panose="020B0604020203020204" pitchFamily="34" charset="0"/>
                        <a:cs typeface="Neo Sans Intel"/>
                      </a:endParaRPr>
                    </a:p>
                  </a:txBody>
                  <a:tcPr marR="9000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mn-lt"/>
                        </a:rPr>
                        <a:t>Yes</a:t>
                      </a:r>
                      <a:endParaRPr lang="en-US" sz="1800" dirty="0">
                        <a:solidFill>
                          <a:schemeClr val="tx1"/>
                        </a:solidFill>
                        <a:latin typeface="Intel Clear" panose="020B0604020203020204" pitchFamily="34" charset="0"/>
                        <a:cs typeface="Neo Sans Intel"/>
                      </a:endParaRPr>
                    </a:p>
                  </a:txBody>
                  <a:tcPr marR="9000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mn-lt"/>
                        </a:rPr>
                        <a:t>No</a:t>
                      </a:r>
                      <a:endParaRPr lang="en-US" sz="1800" dirty="0">
                        <a:solidFill>
                          <a:schemeClr val="tx1"/>
                        </a:solidFill>
                      </a:endParaRPr>
                    </a:p>
                  </a:txBody>
                  <a:tcPr anchor="ctr">
                    <a:lnL w="6350" cap="flat" cmpd="sng" algn="ctr">
                      <a:solidFill>
                        <a:schemeClr val="bg1">
                          <a:lumMod val="95000"/>
                        </a:schemeClr>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FF0000"/>
                    </a:solidFill>
                  </a:tcPr>
                </a:tc>
              </a:tr>
              <a:tr h="372406">
                <a:tc>
                  <a:txBody>
                    <a:bodyPr/>
                    <a:lstStyle/>
                    <a:p>
                      <a:pPr algn="ctr"/>
                      <a:r>
                        <a:rPr lang="en-US" sz="1600" dirty="0" smtClean="0">
                          <a:solidFill>
                            <a:schemeClr val="bg1"/>
                          </a:solidFill>
                          <a:latin typeface="Intel Clear" panose="020B0604020203020204" pitchFamily="34" charset="0"/>
                          <a:cs typeface="Neo Sans Intel"/>
                        </a:rPr>
                        <a:t>Tasking</a:t>
                      </a:r>
                      <a:endParaRPr lang="en-US" sz="1600" dirty="0">
                        <a:solidFill>
                          <a:schemeClr val="bg1"/>
                        </a:solidFill>
                        <a:latin typeface="Intel Clear" panose="020B0604020203020204" pitchFamily="34" charset="0"/>
                        <a:cs typeface="Neo Sans Intel"/>
                      </a:endParaRPr>
                    </a:p>
                  </a:txBody>
                  <a:tcPr anchor="ctr">
                    <a:lnL w="6350" cap="flat" cmpd="sng" algn="ctr">
                      <a:solidFill>
                        <a:srgbClr val="B1BABF"/>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rgbClr val="B1BABF"/>
                      </a:solidFill>
                      <a:prstDash val="solid"/>
                      <a:round/>
                      <a:headEnd type="none" w="med" len="med"/>
                      <a:tailEnd type="none" w="med" len="med"/>
                    </a:lnT>
                    <a:lnB w="6350" cap="flat" cmpd="sng" algn="ctr">
                      <a:solidFill>
                        <a:srgbClr val="B1BABF"/>
                      </a:solidFill>
                      <a:prstDash val="solid"/>
                      <a:round/>
                      <a:headEnd type="none" w="med" len="med"/>
                      <a:tailEnd type="none" w="med" len="med"/>
                    </a:lnB>
                    <a:solidFill>
                      <a:schemeClr val="tx2"/>
                    </a:solidFill>
                  </a:tcPr>
                </a:tc>
                <a:tc>
                  <a:txBody>
                    <a:bodyPr/>
                    <a:lstStyle/>
                    <a:p>
                      <a:pPr algn="ctr"/>
                      <a:r>
                        <a:rPr lang="en-US" sz="1800" dirty="0" smtClean="0">
                          <a:solidFill>
                            <a:schemeClr val="tx1"/>
                          </a:solidFill>
                        </a:rPr>
                        <a:t>Yes</a:t>
                      </a:r>
                      <a:endParaRPr lang="en-US" sz="1800" dirty="0">
                        <a:solidFill>
                          <a:schemeClr val="tx1"/>
                        </a:solidFill>
                      </a:endParaRPr>
                    </a:p>
                  </a:txBody>
                  <a:tcPr anchor="ctr">
                    <a:lnL w="6350" cap="flat" cmpd="sng" algn="ctr">
                      <a:solidFill>
                        <a:schemeClr val="bg2"/>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Intel Clear" panose="020B0604020203020204" pitchFamily="34" charset="0"/>
                          <a:cs typeface="Neo Sans Intel"/>
                        </a:rPr>
                        <a:t>Yes</a:t>
                      </a:r>
                      <a:endParaRPr lang="en-US" sz="1800" dirty="0">
                        <a:solidFill>
                          <a:schemeClr val="tx1"/>
                        </a:solidFill>
                        <a:latin typeface="Intel Clear" panose="020B0604020203020204" pitchFamily="34" charset="0"/>
                        <a:cs typeface="Neo Sans Intel"/>
                      </a:endParaRPr>
                    </a:p>
                  </a:txBody>
                  <a:tcPr marR="9000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Intel Clear" panose="020B0604020203020204" pitchFamily="34" charset="0"/>
                          <a:cs typeface="Neo Sans Intel"/>
                        </a:rPr>
                        <a:t>Yes</a:t>
                      </a:r>
                      <a:endParaRPr lang="en-US" sz="1800" dirty="0">
                        <a:solidFill>
                          <a:schemeClr val="tx1"/>
                        </a:solidFill>
                        <a:latin typeface="Intel Clear" panose="020B0604020203020204" pitchFamily="34" charset="0"/>
                        <a:cs typeface="Neo Sans Intel"/>
                      </a:endParaRPr>
                    </a:p>
                  </a:txBody>
                  <a:tcPr marR="9000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rPr>
                        <a:t>No</a:t>
                      </a:r>
                      <a:endParaRPr lang="en-US" sz="1800" dirty="0">
                        <a:solidFill>
                          <a:schemeClr val="tx1"/>
                        </a:solidFill>
                      </a:endParaRPr>
                    </a:p>
                  </a:txBody>
                  <a:tcPr anchor="ctr">
                    <a:lnL w="6350" cap="flat" cmpd="sng" algn="ctr">
                      <a:solidFill>
                        <a:schemeClr val="bg1">
                          <a:lumMod val="95000"/>
                        </a:schemeClr>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FF0000"/>
                    </a:solidFill>
                  </a:tcPr>
                </a:tc>
              </a:tr>
              <a:tr h="716400">
                <a:tc>
                  <a:txBody>
                    <a:bodyPr/>
                    <a:lstStyle/>
                    <a:p>
                      <a:pPr algn="ctr"/>
                      <a:r>
                        <a:rPr lang="en-US" sz="1600" b="0" i="0" dirty="0" smtClean="0">
                          <a:solidFill>
                            <a:schemeClr val="bg1"/>
                          </a:solidFill>
                          <a:latin typeface="Intel Clear" panose="020B0604020203020204" pitchFamily="34" charset="0"/>
                          <a:cs typeface="Neo Sans Intel"/>
                        </a:rPr>
                        <a:t>Other</a:t>
                      </a:r>
                    </a:p>
                    <a:p>
                      <a:pPr algn="ctr"/>
                      <a:r>
                        <a:rPr lang="en-US" sz="1600" b="0" i="0" dirty="0" smtClean="0">
                          <a:solidFill>
                            <a:schemeClr val="bg1"/>
                          </a:solidFill>
                          <a:latin typeface="Intel Clear" panose="020B0604020203020204" pitchFamily="34" charset="0"/>
                          <a:cs typeface="Neo Sans Intel"/>
                        </a:rPr>
                        <a:t>(</a:t>
                      </a:r>
                      <a:r>
                        <a:rPr lang="en-US" sz="1600" b="0" i="0" dirty="0" err="1" smtClean="0">
                          <a:solidFill>
                            <a:schemeClr val="bg1"/>
                          </a:solidFill>
                          <a:latin typeface="Intel Clear" panose="020B0604020203020204" pitchFamily="34" charset="0"/>
                          <a:cs typeface="Neo Sans Intel"/>
                        </a:rPr>
                        <a:t>OpenMP</a:t>
                      </a:r>
                      <a:r>
                        <a:rPr lang="en-US" sz="1600" b="0" i="0" baseline="30000" dirty="0" smtClean="0">
                          <a:solidFill>
                            <a:schemeClr val="bg1"/>
                          </a:solidFill>
                          <a:latin typeface="Intel Clear" panose="020B0604020203020204" pitchFamily="34" charset="0"/>
                          <a:cs typeface="Neo Sans Intel"/>
                        </a:rPr>
                        <a:t>*</a:t>
                      </a:r>
                      <a:r>
                        <a:rPr lang="en-US" sz="1600" b="0" i="0" dirty="0" smtClean="0">
                          <a:solidFill>
                            <a:schemeClr val="bg1"/>
                          </a:solidFill>
                          <a:latin typeface="Intel Clear" panose="020B0604020203020204" pitchFamily="34" charset="0"/>
                          <a:cs typeface="Neo Sans Intel"/>
                        </a:rPr>
                        <a:t> 3.1)</a:t>
                      </a:r>
                      <a:endParaRPr lang="en-US" sz="1600" dirty="0">
                        <a:solidFill>
                          <a:schemeClr val="bg1"/>
                        </a:solidFill>
                        <a:latin typeface="Intel Clear" panose="020B0604020203020204" pitchFamily="34" charset="0"/>
                        <a:cs typeface="Neo Sans Intel"/>
                      </a:endParaRPr>
                    </a:p>
                  </a:txBody>
                  <a:tcPr anchor="ctr">
                    <a:lnL w="6350" cap="flat" cmpd="sng" algn="ctr">
                      <a:solidFill>
                        <a:srgbClr val="B1BABF"/>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rgbClr val="B1BABF"/>
                      </a:solidFill>
                      <a:prstDash val="solid"/>
                      <a:round/>
                      <a:headEnd type="none" w="med" len="med"/>
                      <a:tailEnd type="none" w="med" len="med"/>
                    </a:lnT>
                    <a:lnB w="6350" cap="flat" cmpd="sng" algn="ctr">
                      <a:solidFill>
                        <a:srgbClr val="B1BABF"/>
                      </a:solidFill>
                      <a:prstDash val="solid"/>
                      <a:round/>
                      <a:headEnd type="none" w="med" len="med"/>
                      <a:tailEnd type="none" w="med" len="med"/>
                    </a:lnB>
                    <a:solidFill>
                      <a:schemeClr val="tx2"/>
                    </a:solidFill>
                  </a:tcPr>
                </a:tc>
                <a:tc>
                  <a:txBody>
                    <a:bodyPr/>
                    <a:lstStyle/>
                    <a:p>
                      <a:pPr algn="ctr"/>
                      <a:r>
                        <a:rPr lang="en-US" sz="1800" dirty="0" smtClean="0">
                          <a:solidFill>
                            <a:schemeClr val="tx1"/>
                          </a:solidFill>
                        </a:rPr>
                        <a:t>Yes</a:t>
                      </a:r>
                      <a:endParaRPr lang="en-US" sz="1800" dirty="0">
                        <a:solidFill>
                          <a:schemeClr val="tx1"/>
                        </a:solidFill>
                      </a:endParaRPr>
                    </a:p>
                  </a:txBody>
                  <a:tcPr anchor="ctr">
                    <a:lnL w="6350" cap="flat" cmpd="sng" algn="ctr">
                      <a:solidFill>
                        <a:schemeClr val="bg2"/>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Intel Clear" panose="020B0604020203020204" pitchFamily="34" charset="0"/>
                          <a:cs typeface="Neo Sans Intel"/>
                        </a:rPr>
                        <a:t>Yes</a:t>
                      </a:r>
                      <a:endParaRPr lang="en-US" sz="1800" dirty="0">
                        <a:solidFill>
                          <a:schemeClr val="tx1"/>
                        </a:solidFill>
                        <a:latin typeface="Intel Clear" panose="020B0604020203020204" pitchFamily="34" charset="0"/>
                        <a:cs typeface="Neo Sans Intel"/>
                      </a:endParaRPr>
                    </a:p>
                  </a:txBody>
                  <a:tcPr marR="9000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Intel Clear" panose="020B0604020203020204" pitchFamily="34" charset="0"/>
                          <a:cs typeface="Neo Sans Intel"/>
                        </a:rPr>
                        <a:t>Yes</a:t>
                      </a:r>
                      <a:endParaRPr lang="en-US" sz="1800" dirty="0">
                        <a:solidFill>
                          <a:schemeClr val="tx1"/>
                        </a:solidFill>
                        <a:latin typeface="Intel Clear" panose="020B0604020203020204" pitchFamily="34" charset="0"/>
                        <a:cs typeface="Neo Sans Intel"/>
                      </a:endParaRPr>
                    </a:p>
                  </a:txBody>
                  <a:tcPr marR="9000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rPr>
                        <a:t>No</a:t>
                      </a:r>
                      <a:endParaRPr lang="en-US" sz="1800" dirty="0">
                        <a:solidFill>
                          <a:schemeClr val="tx1"/>
                        </a:solidFill>
                      </a:endParaRPr>
                    </a:p>
                  </a:txBody>
                  <a:tcPr anchor="ctr">
                    <a:lnL w="6350" cap="flat" cmpd="sng" algn="ctr">
                      <a:solidFill>
                        <a:schemeClr val="bg1">
                          <a:lumMod val="95000"/>
                        </a:schemeClr>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FF0000"/>
                    </a:solidFill>
                  </a:tcPr>
                </a:tc>
              </a:tr>
              <a:tr h="716400">
                <a:tc>
                  <a:txBody>
                    <a:bodyPr/>
                    <a:lstStyle/>
                    <a:p>
                      <a:pPr algn="ctr"/>
                      <a:r>
                        <a:rPr lang="en-US" sz="1600" b="0" i="0" dirty="0" smtClean="0">
                          <a:solidFill>
                            <a:schemeClr val="bg1"/>
                          </a:solidFill>
                          <a:latin typeface="Intel Clear" panose="020B0604020203020204" pitchFamily="34" charset="0"/>
                          <a:cs typeface="Neo Sans Intel"/>
                        </a:rPr>
                        <a:t>SIMD </a:t>
                      </a:r>
                    </a:p>
                    <a:p>
                      <a:pPr algn="ctr"/>
                      <a:r>
                        <a:rPr lang="en-US" sz="1600" b="0" i="0" dirty="0" smtClean="0">
                          <a:solidFill>
                            <a:schemeClr val="bg1"/>
                          </a:solidFill>
                          <a:latin typeface="Intel Clear" panose="020B0604020203020204" pitchFamily="34" charset="0"/>
                          <a:cs typeface="Neo Sans Intel"/>
                        </a:rPr>
                        <a:t>(</a:t>
                      </a:r>
                      <a:r>
                        <a:rPr lang="en-US" sz="1600" b="0" i="0" dirty="0" err="1" smtClean="0">
                          <a:solidFill>
                            <a:schemeClr val="bg1"/>
                          </a:solidFill>
                          <a:latin typeface="Intel Clear" panose="020B0604020203020204" pitchFamily="34" charset="0"/>
                          <a:cs typeface="Neo Sans Intel"/>
                        </a:rPr>
                        <a:t>OpenMP</a:t>
                      </a:r>
                      <a:r>
                        <a:rPr lang="en-US" sz="1600" b="0" i="0" dirty="0" smtClean="0">
                          <a:solidFill>
                            <a:schemeClr val="bg1"/>
                          </a:solidFill>
                          <a:latin typeface="Intel Clear" panose="020B0604020203020204" pitchFamily="34" charset="0"/>
                          <a:cs typeface="Neo Sans Intel"/>
                        </a:rPr>
                        <a:t> 4.0)</a:t>
                      </a:r>
                      <a:endParaRPr lang="en-US" sz="1600" dirty="0">
                        <a:solidFill>
                          <a:schemeClr val="bg1"/>
                        </a:solidFill>
                        <a:latin typeface="Intel Clear" panose="020B0604020203020204" pitchFamily="34" charset="0"/>
                        <a:cs typeface="Neo Sans Intel"/>
                      </a:endParaRPr>
                    </a:p>
                  </a:txBody>
                  <a:tcPr anchor="ctr">
                    <a:lnL w="6350" cap="flat" cmpd="sng" algn="ctr">
                      <a:solidFill>
                        <a:srgbClr val="B1BABF"/>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rgbClr val="B1BABF"/>
                      </a:solidFill>
                      <a:prstDash val="solid"/>
                      <a:round/>
                      <a:headEnd type="none" w="med" len="med"/>
                      <a:tailEnd type="none" w="med" len="med"/>
                    </a:lnT>
                    <a:lnB w="6350" cap="flat" cmpd="sng" algn="ctr">
                      <a:solidFill>
                        <a:srgbClr val="B1BABF"/>
                      </a:solidFill>
                      <a:prstDash val="solid"/>
                      <a:round/>
                      <a:headEnd type="none" w="med" len="med"/>
                      <a:tailEnd type="none" w="med" len="med"/>
                    </a:lnB>
                    <a:solidFill>
                      <a:schemeClr val="tx2"/>
                    </a:solidFill>
                  </a:tcPr>
                </a:tc>
                <a:tc>
                  <a:txBody>
                    <a:bodyPr/>
                    <a:lstStyle/>
                    <a:p>
                      <a:pPr algn="ctr"/>
                      <a:r>
                        <a:rPr lang="en-US" sz="1800" dirty="0" smtClean="0">
                          <a:solidFill>
                            <a:schemeClr val="tx1"/>
                          </a:solidFill>
                        </a:rPr>
                        <a:t>Yes</a:t>
                      </a:r>
                      <a:endParaRPr lang="en-US" sz="1800" dirty="0">
                        <a:solidFill>
                          <a:schemeClr val="tx1"/>
                        </a:solidFill>
                      </a:endParaRPr>
                    </a:p>
                  </a:txBody>
                  <a:tcPr anchor="ctr">
                    <a:lnL w="6350" cap="flat" cmpd="sng" algn="ctr">
                      <a:solidFill>
                        <a:schemeClr val="bg2"/>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Intel Clear" panose="020B0604020203020204" pitchFamily="34" charset="0"/>
                          <a:cs typeface="Neo Sans Intel"/>
                        </a:rPr>
                        <a:t>Yes</a:t>
                      </a:r>
                      <a:endParaRPr lang="en-US" sz="1800" dirty="0">
                        <a:solidFill>
                          <a:schemeClr val="tx1"/>
                        </a:solidFill>
                        <a:latin typeface="Intel Clear" panose="020B0604020203020204" pitchFamily="34" charset="0"/>
                        <a:cs typeface="Neo Sans Intel"/>
                      </a:endParaRPr>
                    </a:p>
                  </a:txBody>
                  <a:tcPr marR="9000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Intel Clear" panose="020B0604020203020204" pitchFamily="34" charset="0"/>
                          <a:cs typeface="Neo Sans Intel"/>
                        </a:rPr>
                        <a:t>Partially</a:t>
                      </a:r>
                      <a:endParaRPr lang="en-US" sz="1800" dirty="0">
                        <a:solidFill>
                          <a:schemeClr val="tx1"/>
                        </a:solidFill>
                        <a:latin typeface="Intel Clear" panose="020B0604020203020204" pitchFamily="34" charset="0"/>
                        <a:cs typeface="Neo Sans Intel"/>
                      </a:endParaRPr>
                    </a:p>
                  </a:txBody>
                  <a:tcPr marR="9000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FFFF00"/>
                    </a:solidFill>
                  </a:tcPr>
                </a:tc>
                <a:tc>
                  <a:txBody>
                    <a:bodyPr/>
                    <a:lstStyle/>
                    <a:p>
                      <a:pPr algn="ctr"/>
                      <a:r>
                        <a:rPr lang="en-US" sz="1800" dirty="0" smtClean="0">
                          <a:solidFill>
                            <a:schemeClr val="tx1"/>
                          </a:solidFill>
                        </a:rPr>
                        <a:t>Partially</a:t>
                      </a:r>
                      <a:endParaRPr lang="en-US" sz="1800" dirty="0">
                        <a:solidFill>
                          <a:schemeClr val="tx1"/>
                        </a:solidFill>
                      </a:endParaRPr>
                    </a:p>
                  </a:txBody>
                  <a:tcPr anchor="ctr">
                    <a:lnL w="6350" cap="flat" cmpd="sng" algn="ctr">
                      <a:solidFill>
                        <a:schemeClr val="bg1">
                          <a:lumMod val="95000"/>
                        </a:schemeClr>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FFFF00"/>
                    </a:solidFill>
                  </a:tcPr>
                </a:tc>
              </a:tr>
              <a:tr h="716400">
                <a:tc>
                  <a:txBody>
                    <a:bodyPr/>
                    <a:lstStyle/>
                    <a:p>
                      <a:pPr algn="ctr"/>
                      <a:r>
                        <a:rPr lang="en-US" sz="1600" dirty="0" smtClean="0">
                          <a:solidFill>
                            <a:schemeClr val="bg1"/>
                          </a:solidFill>
                          <a:latin typeface="Intel Clear" panose="020B0604020203020204" pitchFamily="34" charset="0"/>
                          <a:cs typeface="Neo Sans Intel"/>
                        </a:rPr>
                        <a:t>Coprocessor/</a:t>
                      </a:r>
                      <a:br>
                        <a:rPr lang="en-US" sz="1600" dirty="0" smtClean="0">
                          <a:solidFill>
                            <a:schemeClr val="bg1"/>
                          </a:solidFill>
                          <a:latin typeface="Intel Clear" panose="020B0604020203020204" pitchFamily="34" charset="0"/>
                          <a:cs typeface="Neo Sans Intel"/>
                        </a:rPr>
                      </a:br>
                      <a:r>
                        <a:rPr lang="en-US" sz="1600" dirty="0" smtClean="0">
                          <a:solidFill>
                            <a:schemeClr val="bg1"/>
                          </a:solidFill>
                          <a:latin typeface="Intel Clear" panose="020B0604020203020204" pitchFamily="34" charset="0"/>
                          <a:cs typeface="Neo Sans Intel"/>
                        </a:rPr>
                        <a:t>Accelerator</a:t>
                      </a:r>
                      <a:endParaRPr lang="en-US" sz="1600" baseline="0" dirty="0" smtClean="0">
                        <a:solidFill>
                          <a:schemeClr val="bg1"/>
                        </a:solidFill>
                        <a:latin typeface="Intel Clear" panose="020B0604020203020204" pitchFamily="34" charset="0"/>
                        <a:cs typeface="Neo Sans Intel"/>
                      </a:endParaRPr>
                    </a:p>
                    <a:p>
                      <a:pPr algn="ctr"/>
                      <a:r>
                        <a:rPr lang="en-US" sz="1600" baseline="0" dirty="0" smtClean="0">
                          <a:solidFill>
                            <a:schemeClr val="bg1"/>
                          </a:solidFill>
                          <a:latin typeface="Intel Clear" panose="020B0604020203020204" pitchFamily="34" charset="0"/>
                          <a:cs typeface="Neo Sans Intel"/>
                        </a:rPr>
                        <a:t>(</a:t>
                      </a:r>
                      <a:r>
                        <a:rPr lang="en-US" sz="1600" baseline="0" dirty="0" err="1" smtClean="0">
                          <a:solidFill>
                            <a:schemeClr val="bg1"/>
                          </a:solidFill>
                          <a:latin typeface="Intel Clear" panose="020B0604020203020204" pitchFamily="34" charset="0"/>
                          <a:cs typeface="Neo Sans Intel"/>
                        </a:rPr>
                        <a:t>OpenMP</a:t>
                      </a:r>
                      <a:r>
                        <a:rPr lang="en-US" sz="1600" baseline="0" dirty="0" smtClean="0">
                          <a:solidFill>
                            <a:schemeClr val="bg1"/>
                          </a:solidFill>
                          <a:latin typeface="Intel Clear" panose="020B0604020203020204" pitchFamily="34" charset="0"/>
                          <a:cs typeface="Neo Sans Intel"/>
                        </a:rPr>
                        <a:t> 4.0)</a:t>
                      </a:r>
                      <a:endParaRPr lang="en-US" sz="1600" dirty="0">
                        <a:solidFill>
                          <a:schemeClr val="bg1"/>
                        </a:solidFill>
                        <a:latin typeface="Intel Clear" panose="020B0604020203020204" pitchFamily="34" charset="0"/>
                        <a:cs typeface="Neo Sans Intel"/>
                      </a:endParaRPr>
                    </a:p>
                  </a:txBody>
                  <a:tcPr anchor="ctr">
                    <a:lnL w="6350" cap="flat" cmpd="sng" algn="ctr">
                      <a:solidFill>
                        <a:srgbClr val="B1BABF"/>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rgbClr val="B1BABF"/>
                      </a:solidFill>
                      <a:prstDash val="solid"/>
                      <a:round/>
                      <a:headEnd type="none" w="med" len="med"/>
                      <a:tailEnd type="none" w="med" len="med"/>
                    </a:lnT>
                    <a:lnB w="6350" cap="flat" cmpd="sng" algn="ctr">
                      <a:solidFill>
                        <a:srgbClr val="B1BABF"/>
                      </a:solidFill>
                      <a:prstDash val="solid"/>
                      <a:round/>
                      <a:headEnd type="none" w="med" len="med"/>
                      <a:tailEnd type="none" w="med" len="med"/>
                    </a:lnB>
                    <a:solidFill>
                      <a:schemeClr val="tx2"/>
                    </a:solidFill>
                  </a:tcPr>
                </a:tc>
                <a:tc>
                  <a:txBody>
                    <a:bodyPr/>
                    <a:lstStyle/>
                    <a:p>
                      <a:pPr algn="ctr"/>
                      <a:r>
                        <a:rPr lang="en-US" sz="1800" dirty="0" smtClean="0">
                          <a:solidFill>
                            <a:schemeClr val="tx1"/>
                          </a:solidFill>
                        </a:rPr>
                        <a:t>Yes</a:t>
                      </a:r>
                      <a:endParaRPr lang="en-US" sz="1800" dirty="0">
                        <a:solidFill>
                          <a:schemeClr val="tx1"/>
                        </a:solidFill>
                      </a:endParaRPr>
                    </a:p>
                  </a:txBody>
                  <a:tcPr anchor="ctr">
                    <a:lnL w="6350" cap="flat" cmpd="sng" algn="ctr">
                      <a:solidFill>
                        <a:schemeClr val="bg2"/>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Intel Clear" panose="020B0604020203020204" pitchFamily="34" charset="0"/>
                          <a:cs typeface="Neo Sans Intel"/>
                        </a:rPr>
                        <a:t>Partially</a:t>
                      </a:r>
                      <a:endParaRPr lang="en-US" sz="1800" dirty="0">
                        <a:solidFill>
                          <a:schemeClr val="tx1"/>
                        </a:solidFill>
                        <a:latin typeface="Intel Clear" panose="020B0604020203020204" pitchFamily="34" charset="0"/>
                        <a:cs typeface="Neo Sans Intel"/>
                      </a:endParaRPr>
                    </a:p>
                  </a:txBody>
                  <a:tcPr marR="9000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FFFF00"/>
                    </a:solidFill>
                  </a:tcPr>
                </a:tc>
                <a:tc>
                  <a:txBody>
                    <a:bodyPr/>
                    <a:lstStyle/>
                    <a:p>
                      <a:pPr algn="ctr"/>
                      <a:r>
                        <a:rPr lang="en-US" sz="1800" dirty="0" smtClean="0">
                          <a:solidFill>
                            <a:schemeClr val="tx1"/>
                          </a:solidFill>
                          <a:latin typeface="Intel Clear" panose="020B0604020203020204" pitchFamily="34" charset="0"/>
                          <a:cs typeface="Neo Sans Intel"/>
                        </a:rPr>
                        <a:t>Partially</a:t>
                      </a:r>
                      <a:endParaRPr lang="en-US" sz="1800" dirty="0">
                        <a:solidFill>
                          <a:schemeClr val="tx1"/>
                        </a:solidFill>
                        <a:latin typeface="Intel Clear" panose="020B0604020203020204" pitchFamily="34" charset="0"/>
                        <a:cs typeface="Neo Sans Intel"/>
                      </a:endParaRPr>
                    </a:p>
                  </a:txBody>
                  <a:tcPr marR="9000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FFFF00"/>
                    </a:solidFill>
                  </a:tcPr>
                </a:tc>
                <a:tc>
                  <a:txBody>
                    <a:bodyPr/>
                    <a:lstStyle/>
                    <a:p>
                      <a:pPr algn="ctr"/>
                      <a:r>
                        <a:rPr lang="en-US" sz="1800" dirty="0" smtClean="0">
                          <a:solidFill>
                            <a:schemeClr val="tx1"/>
                          </a:solidFill>
                        </a:rPr>
                        <a:t>No</a:t>
                      </a:r>
                      <a:endParaRPr lang="en-US" sz="1800" dirty="0">
                        <a:solidFill>
                          <a:schemeClr val="tx1"/>
                        </a:solidFill>
                      </a:endParaRPr>
                    </a:p>
                  </a:txBody>
                  <a:tcPr anchor="ctr">
                    <a:lnL w="6350" cap="flat" cmpd="sng" algn="ctr">
                      <a:solidFill>
                        <a:schemeClr val="bg1">
                          <a:lumMod val="95000"/>
                        </a:schemeClr>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FF0000"/>
                    </a:solidFill>
                  </a:tcPr>
                </a:tc>
              </a:tr>
              <a:tr h="716400">
                <a:tc>
                  <a:txBody>
                    <a:bodyPr/>
                    <a:lstStyle/>
                    <a:p>
                      <a:pPr algn="ctr"/>
                      <a:r>
                        <a:rPr lang="en-US" sz="1600" b="0" i="0" dirty="0" smtClean="0">
                          <a:solidFill>
                            <a:schemeClr val="bg1"/>
                          </a:solidFill>
                          <a:latin typeface="Intel Clear" panose="020B0604020203020204" pitchFamily="34" charset="0"/>
                          <a:cs typeface="Neo Sans Intel"/>
                        </a:rPr>
                        <a:t>Other</a:t>
                      </a:r>
                    </a:p>
                    <a:p>
                      <a:pPr algn="ctr"/>
                      <a:r>
                        <a:rPr lang="en-US" sz="1600" b="0" i="0" dirty="0" smtClean="0">
                          <a:solidFill>
                            <a:schemeClr val="bg1"/>
                          </a:solidFill>
                          <a:latin typeface="Intel Clear" panose="020B0604020203020204" pitchFamily="34" charset="0"/>
                          <a:cs typeface="Neo Sans Intel"/>
                        </a:rPr>
                        <a:t>(</a:t>
                      </a:r>
                      <a:r>
                        <a:rPr lang="en-US" sz="1600" b="0" i="0" dirty="0" err="1" smtClean="0">
                          <a:solidFill>
                            <a:schemeClr val="bg1"/>
                          </a:solidFill>
                          <a:latin typeface="Intel Clear" panose="020B0604020203020204" pitchFamily="34" charset="0"/>
                          <a:cs typeface="Neo Sans Intel"/>
                        </a:rPr>
                        <a:t>OpenMP</a:t>
                      </a:r>
                      <a:r>
                        <a:rPr lang="en-US" sz="1600" b="0" i="0" dirty="0" smtClean="0">
                          <a:solidFill>
                            <a:schemeClr val="bg1"/>
                          </a:solidFill>
                          <a:latin typeface="Intel Clear" panose="020B0604020203020204" pitchFamily="34" charset="0"/>
                          <a:cs typeface="Neo Sans Intel"/>
                        </a:rPr>
                        <a:t> 4.0)</a:t>
                      </a:r>
                      <a:endParaRPr lang="en-US" sz="1600" dirty="0">
                        <a:solidFill>
                          <a:schemeClr val="bg1"/>
                        </a:solidFill>
                        <a:latin typeface="Intel Clear" panose="020B0604020203020204" pitchFamily="34" charset="0"/>
                        <a:cs typeface="Neo Sans Intel"/>
                      </a:endParaRPr>
                    </a:p>
                  </a:txBody>
                  <a:tcPr anchor="ctr">
                    <a:lnL w="6350" cap="flat" cmpd="sng" algn="ctr">
                      <a:solidFill>
                        <a:srgbClr val="B1BABF"/>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rgbClr val="B1BABF"/>
                      </a:solidFill>
                      <a:prstDash val="solid"/>
                      <a:round/>
                      <a:headEnd type="none" w="med" len="med"/>
                      <a:tailEnd type="none" w="med" len="med"/>
                    </a:lnT>
                    <a:lnB w="6350" cap="flat" cmpd="sng" algn="ctr">
                      <a:solidFill>
                        <a:srgbClr val="B1BABF"/>
                      </a:solidFill>
                      <a:prstDash val="solid"/>
                      <a:round/>
                      <a:headEnd type="none" w="med" len="med"/>
                      <a:tailEnd type="none" w="med" len="med"/>
                    </a:lnB>
                    <a:solidFill>
                      <a:schemeClr val="tx2"/>
                    </a:solidFill>
                  </a:tcPr>
                </a:tc>
                <a:tc>
                  <a:txBody>
                    <a:bodyPr/>
                    <a:lstStyle/>
                    <a:p>
                      <a:pPr algn="ctr"/>
                      <a:r>
                        <a:rPr lang="en-US" sz="1800" dirty="0" smtClean="0">
                          <a:solidFill>
                            <a:schemeClr val="tx1"/>
                          </a:solidFill>
                        </a:rPr>
                        <a:t>Yes</a:t>
                      </a:r>
                      <a:endParaRPr lang="en-US" sz="1800" dirty="0">
                        <a:solidFill>
                          <a:schemeClr val="tx1"/>
                        </a:solidFill>
                      </a:endParaRPr>
                    </a:p>
                  </a:txBody>
                  <a:tcPr anchor="ctr">
                    <a:lnL w="6350" cap="flat" cmpd="sng" algn="ctr">
                      <a:solidFill>
                        <a:schemeClr val="bg2"/>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Intel Clear" panose="020B0604020203020204" pitchFamily="34" charset="0"/>
                          <a:cs typeface="Neo Sans Intel"/>
                        </a:rPr>
                        <a:t>Yes</a:t>
                      </a:r>
                      <a:endParaRPr lang="en-US" sz="1800" dirty="0">
                        <a:solidFill>
                          <a:schemeClr val="tx1"/>
                        </a:solidFill>
                        <a:latin typeface="Intel Clear" panose="020B0604020203020204" pitchFamily="34" charset="0"/>
                        <a:cs typeface="Neo Sans Intel"/>
                      </a:endParaRPr>
                    </a:p>
                  </a:txBody>
                  <a:tcPr marR="9000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00B050"/>
                    </a:solidFill>
                  </a:tcPr>
                </a:tc>
                <a:tc>
                  <a:txBody>
                    <a:bodyPr/>
                    <a:lstStyle/>
                    <a:p>
                      <a:pPr algn="ctr"/>
                      <a:r>
                        <a:rPr lang="en-US" sz="1800" dirty="0" smtClean="0">
                          <a:solidFill>
                            <a:schemeClr val="tx1"/>
                          </a:solidFill>
                          <a:latin typeface="Intel Clear" panose="020B0604020203020204" pitchFamily="34" charset="0"/>
                          <a:cs typeface="Neo Sans Intel"/>
                        </a:rPr>
                        <a:t>No</a:t>
                      </a:r>
                      <a:endParaRPr lang="en-US" sz="1800" dirty="0">
                        <a:solidFill>
                          <a:schemeClr val="tx1"/>
                        </a:solidFill>
                        <a:latin typeface="Intel Clear" panose="020B0604020203020204" pitchFamily="34" charset="0"/>
                        <a:cs typeface="Neo Sans Intel"/>
                      </a:endParaRPr>
                    </a:p>
                  </a:txBody>
                  <a:tcPr marR="90000"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FF0000"/>
                    </a:solidFill>
                  </a:tcPr>
                </a:tc>
                <a:tc>
                  <a:txBody>
                    <a:bodyPr/>
                    <a:lstStyle/>
                    <a:p>
                      <a:pPr algn="ctr"/>
                      <a:r>
                        <a:rPr lang="en-US" sz="1800" dirty="0" smtClean="0">
                          <a:solidFill>
                            <a:schemeClr val="tx1"/>
                          </a:solidFill>
                        </a:rPr>
                        <a:t>No</a:t>
                      </a:r>
                      <a:endParaRPr lang="en-US" sz="1800" dirty="0">
                        <a:solidFill>
                          <a:schemeClr val="tx1"/>
                        </a:solidFill>
                      </a:endParaRPr>
                    </a:p>
                  </a:txBody>
                  <a:tcPr anchor="ctr">
                    <a:lnL w="6350" cap="flat" cmpd="sng" algn="ctr">
                      <a:solidFill>
                        <a:schemeClr val="bg1">
                          <a:lumMod val="95000"/>
                        </a:schemeClr>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FF0000"/>
                    </a:solidFill>
                  </a:tcPr>
                </a:tc>
              </a:tr>
            </a:tbl>
          </a:graphicData>
        </a:graphic>
      </p:graphicFrame>
    </p:spTree>
    <p:extLst>
      <p:ext uri="{BB962C8B-B14F-4D97-AF65-F5344CB8AC3E}">
        <p14:creationId xmlns:p14="http://schemas.microsoft.com/office/powerpoint/2010/main" val="515439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intel_PPT_LgtTmplt_Stndrd_CLEAR_011414">
  <a:themeElements>
    <a:clrScheme name="Intel Clear Jan 2014">
      <a:dk1>
        <a:sysClr val="windowText" lastClr="000000"/>
      </a:dk1>
      <a:lt1>
        <a:sysClr val="window" lastClr="FFFFFF"/>
      </a:lt1>
      <a:dk2>
        <a:srgbClr val="004280"/>
      </a:dk2>
      <a:lt2>
        <a:srgbClr val="B1BABF"/>
      </a:lt2>
      <a:accent1>
        <a:srgbClr val="0071C5"/>
      </a:accent1>
      <a:accent2>
        <a:srgbClr val="00AEEF"/>
      </a:accent2>
      <a:accent3>
        <a:srgbClr val="8DC8E8"/>
      </a:accent3>
      <a:accent4>
        <a:srgbClr val="FFDA00"/>
      </a:accent4>
      <a:accent5>
        <a:srgbClr val="FDB813"/>
      </a:accent5>
      <a:accent6>
        <a:srgbClr val="A6CE39"/>
      </a:accent6>
      <a:hlink>
        <a:srgbClr val="00AEEF"/>
      </a:hlink>
      <a:folHlink>
        <a:srgbClr val="0071C5"/>
      </a:folHlink>
    </a:clrScheme>
    <a:fontScheme name="IntelClearPPT">
      <a:majorFont>
        <a:latin typeface="Intel Clear Light"/>
        <a:ea typeface=""/>
        <a:cs typeface=""/>
      </a:majorFont>
      <a:minorFont>
        <a:latin typeface="Intel Cle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000" dirty="0" smtClean="0">
            <a:solidFill>
              <a:schemeClr val="tx2"/>
            </a:solidFill>
            <a:cs typeface="Neo Sans Inte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5306</TotalTime>
  <Words>1751</Words>
  <Application>Microsoft Office PowerPoint</Application>
  <PresentationFormat>On-screen Show (4:3)</PresentationFormat>
  <Paragraphs>351</Paragraphs>
  <Slides>22</Slides>
  <Notes>14</Notes>
  <HiddenSlides>0</HiddenSlides>
  <MMClips>0</MMClips>
  <ScaleCrop>false</ScaleCrop>
  <HeadingPairs>
    <vt:vector size="6" baseType="variant">
      <vt:variant>
        <vt:lpstr>Theme</vt:lpstr>
      </vt:variant>
      <vt:variant>
        <vt:i4>1</vt:i4>
      </vt:variant>
      <vt:variant>
        <vt:lpstr>Slide Titles</vt:lpstr>
      </vt:variant>
      <vt:variant>
        <vt:i4>22</vt:i4>
      </vt:variant>
      <vt:variant>
        <vt:lpstr>Custom Shows</vt:lpstr>
      </vt:variant>
      <vt:variant>
        <vt:i4>1</vt:i4>
      </vt:variant>
    </vt:vector>
  </HeadingPairs>
  <TitlesOfParts>
    <vt:vector size="24" baseType="lpstr">
      <vt:lpstr>intel_PPT_LgtTmplt_Stndrd_CLEAR_011414</vt:lpstr>
      <vt:lpstr>OpenMP* Support in Clang/LLVM: Status Update and Future Directions</vt:lpstr>
      <vt:lpstr>Agenda</vt:lpstr>
      <vt:lpstr>What is OpenMP*?</vt:lpstr>
      <vt:lpstr>“OpenMP* in Clang/LLVM” Team</vt:lpstr>
      <vt:lpstr>OpenMP* Support in Clang</vt:lpstr>
      <vt:lpstr>OpenMP Constructs Representation</vt:lpstr>
      <vt:lpstr>Current Status</vt:lpstr>
      <vt:lpstr>Current Status: clang-omp Repo</vt:lpstr>
      <vt:lpstr>Current Status: Summary</vt:lpstr>
      <vt:lpstr>OpenMP* Runtime Library libiomp5</vt:lpstr>
      <vt:lpstr>OpenMP* Coprocessor/Accelerator Support Library</vt:lpstr>
      <vt:lpstr>OpenMP*: Levels of Parallelism</vt:lpstr>
      <vt:lpstr>SIMD: What is It?</vt:lpstr>
      <vt:lpstr>SIMD: How to Use</vt:lpstr>
      <vt:lpstr>SIMD: Autovectorization vs Pragmas</vt:lpstr>
      <vt:lpstr>OpenMP* SIMD: Status in Clang</vt:lpstr>
      <vt:lpstr>OpenMP* SIMD: Status in LLVM backend</vt:lpstr>
      <vt:lpstr>Questions?</vt:lpstr>
      <vt:lpstr>Legal Disclaimer &amp; Optimization Notice</vt:lpstr>
      <vt:lpstr>Backup</vt:lpstr>
      <vt:lpstr>OpenMP Constructs Representation: Continued</vt:lpstr>
      <vt:lpstr>PowerPoint Presentation</vt:lpstr>
      <vt:lpstr>Opt Notice</vt:lpstr>
    </vt:vector>
  </TitlesOfParts>
  <Company>Intel Corp.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OpenMP status in Clang/LLVM</dc:title>
  <dc:subject>OpenMP status in Clang/LLVM</dc:subject>
  <dc:creator>alexey.bataev@intel.com;zinovy.y.nis@intel.com</dc:creator>
  <cp:lastModifiedBy>Nis, Zinovy Y</cp:lastModifiedBy>
  <cp:revision>1605</cp:revision>
  <dcterms:created xsi:type="dcterms:W3CDTF">2013-06-17T18:04:50Z</dcterms:created>
  <dcterms:modified xsi:type="dcterms:W3CDTF">2014-10-24T09:49:54Z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0x01010033BDACDB9BB49E4BB1C1A7CADC7401A1</vt:lpwstr>
  </property>
</Properties>
</file>